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dership Academy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b903b09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eb903b09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eb903b093_1_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b903b09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b903b09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eb903b093_1_3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b903b09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eb903b09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eb903b093_1_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963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4216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2822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533400" y="3048003"/>
            <a:ext cx="81534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81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457200" y="274640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60325" y="6591300"/>
            <a:ext cx="25146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ftr" idx="11"/>
          </p:nvPr>
        </p:nvSpPr>
        <p:spPr>
          <a:xfrm>
            <a:off x="6184900" y="6578600"/>
            <a:ext cx="28956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8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406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2503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6048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3217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5628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639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7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ctrTitle"/>
          </p:nvPr>
        </p:nvSpPr>
        <p:spPr>
          <a:xfrm>
            <a:off x="498764" y="0"/>
            <a:ext cx="8426645" cy="25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ka-GE" sz="4000" dirty="0" smtClean="0"/>
              <a:t>არჩევითი საგნების სარგებელი</a:t>
            </a:r>
            <a:r>
              <a:rPr lang="en-US" sz="4000" dirty="0" smtClean="0"/>
              <a:t> </a:t>
            </a:r>
            <a:r>
              <a:rPr lang="en-US" sz="4000" dirty="0" err="1" smtClean="0"/>
              <a:t>პროფესიული</a:t>
            </a:r>
            <a:r>
              <a:rPr lang="en-US" sz="4000" dirty="0" smtClean="0"/>
              <a:t> </a:t>
            </a:r>
            <a:r>
              <a:rPr lang="en-US" sz="4000" dirty="0" err="1" smtClean="0"/>
              <a:t>ორიენტაციისთვის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4400" dirty="0"/>
          </a:p>
        </p:txBody>
      </p:sp>
      <p:sp>
        <p:nvSpPr>
          <p:cNvPr id="146" name="Google Shape;146;p15"/>
          <p:cNvSpPr txBox="1"/>
          <p:nvPr/>
        </p:nvSpPr>
        <p:spPr>
          <a:xfrm>
            <a:off x="1529075" y="6243625"/>
            <a:ext cx="45141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/>
        </p:nvSpPr>
        <p:spPr>
          <a:xfrm>
            <a:off x="266700" y="215900"/>
            <a:ext cx="8356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457200" y="274618"/>
            <a:ext cx="8229600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ბიზნესის უნარ-ჩვევების სწავლების  სტატისტიკა</a:t>
            </a:r>
            <a:endParaRPr sz="4400"/>
          </a:p>
        </p:txBody>
      </p:sp>
      <p:pic>
        <p:nvPicPr>
          <p:cNvPr id="265" name="Google Shape;265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22438"/>
            <a:ext cx="8766175" cy="48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/>
        </p:nvSpPr>
        <p:spPr>
          <a:xfrm>
            <a:off x="266700" y="215900"/>
            <a:ext cx="8356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1503362"/>
            <a:ext cx="7558087" cy="42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495896" y="2617225"/>
            <a:ext cx="4152207" cy="276813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2650" y="365125"/>
            <a:ext cx="4060825" cy="27066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837" y="3471862"/>
            <a:ext cx="4251325" cy="28336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8987" y="3471862"/>
            <a:ext cx="4337050" cy="28924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endParaRPr/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312" y="1060450"/>
            <a:ext cx="6859587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1098550"/>
            <a:ext cx="3584575" cy="2387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450" y="3669950"/>
            <a:ext cx="3892551" cy="25923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9362" y="1993900"/>
            <a:ext cx="3833813" cy="287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/>
        </p:nvSpPr>
        <p:spPr>
          <a:xfrm>
            <a:off x="60325" y="6591300"/>
            <a:ext cx="25146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Site Here</a:t>
            </a:r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6184900" y="6578600"/>
            <a:ext cx="28956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Company Logo</a:t>
            </a:r>
            <a:endParaRPr/>
          </a:p>
        </p:txBody>
      </p:sp>
      <p:grpSp>
        <p:nvGrpSpPr>
          <p:cNvPr id="299" name="Google Shape;299;p31"/>
          <p:cNvGrpSpPr/>
          <p:nvPr/>
        </p:nvGrpSpPr>
        <p:grpSpPr>
          <a:xfrm>
            <a:off x="0" y="-4"/>
            <a:ext cx="9143999" cy="5035250"/>
            <a:chOff x="0" y="1763707"/>
            <a:chExt cx="9143999" cy="3417900"/>
          </a:xfrm>
        </p:grpSpPr>
        <p:sp>
          <p:nvSpPr>
            <p:cNvPr id="300" name="Google Shape;300;p31"/>
            <p:cNvSpPr txBox="1"/>
            <p:nvPr/>
          </p:nvSpPr>
          <p:spPr>
            <a:xfrm>
              <a:off x="1874837" y="1763712"/>
              <a:ext cx="7269162" cy="34178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0" y="1763707"/>
              <a:ext cx="4572000" cy="34179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2" name="Google Shape;302;p31"/>
          <p:cNvGrpSpPr/>
          <p:nvPr/>
        </p:nvGrpSpPr>
        <p:grpSpPr>
          <a:xfrm>
            <a:off x="4241800" y="952500"/>
            <a:ext cx="1155700" cy="1155700"/>
            <a:chOff x="5130800" y="1778000"/>
            <a:chExt cx="1155700" cy="1155700"/>
          </a:xfrm>
        </p:grpSpPr>
        <p:sp>
          <p:nvSpPr>
            <p:cNvPr id="303" name="Google Shape;303;p31"/>
            <p:cNvSpPr/>
            <p:nvPr/>
          </p:nvSpPr>
          <p:spPr>
            <a:xfrm>
              <a:off x="5130800" y="1778000"/>
              <a:ext cx="1155700" cy="11557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275262" y="1912937"/>
              <a:ext cx="876300" cy="8763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334000" y="1974850"/>
              <a:ext cx="757237" cy="75565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folHlink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-194" y="278601"/>
            <a:ext cx="4060594" cy="3800808"/>
            <a:chOff x="4187825" y="1981200"/>
            <a:chExt cx="4956175" cy="4864100"/>
          </a:xfrm>
        </p:grpSpPr>
        <p:grpSp>
          <p:nvGrpSpPr>
            <p:cNvPr id="307" name="Google Shape;307;p31"/>
            <p:cNvGrpSpPr/>
            <p:nvPr/>
          </p:nvGrpSpPr>
          <p:grpSpPr>
            <a:xfrm>
              <a:off x="4381500" y="1981200"/>
              <a:ext cx="4762500" cy="4864100"/>
              <a:chOff x="2057400" y="762000"/>
              <a:chExt cx="4800600" cy="4902200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2057400" y="762000"/>
                <a:ext cx="4775200" cy="4775200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2082800" y="889000"/>
                <a:ext cx="4775200" cy="4775200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2632075" y="1295400"/>
                <a:ext cx="3879850" cy="3879850"/>
              </a:xfrm>
              <a:prstGeom prst="ellipse">
                <a:avLst/>
              </a:prstGeom>
              <a:noFill/>
              <a:ln w="38100" cap="flat" cmpd="dbl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11" name="Google Shape;311;p31" descr="globe_whi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21262" y="2557462"/>
              <a:ext cx="3724275" cy="38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31"/>
            <p:cNvSpPr/>
            <p:nvPr/>
          </p:nvSpPr>
          <p:spPr>
            <a:xfrm rot="10800000" flipH="1">
              <a:off x="4187825" y="3937000"/>
              <a:ext cx="4943475" cy="882650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13" name="Google Shape;313;p31"/>
          <p:cNvSpPr txBox="1"/>
          <p:nvPr/>
        </p:nvSpPr>
        <p:spPr>
          <a:xfrm>
            <a:off x="0" y="5092700"/>
            <a:ext cx="9144000" cy="176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31"/>
          <p:cNvSpPr txBox="1">
            <a:spLocks noGrp="1"/>
          </p:cNvSpPr>
          <p:nvPr>
            <p:ph type="title"/>
          </p:nvPr>
        </p:nvSpPr>
        <p:spPr>
          <a:xfrm>
            <a:off x="123750" y="4979525"/>
            <a:ext cx="87573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3000">
                <a:solidFill>
                  <a:srgbClr val="000000"/>
                </a:solidFill>
              </a:rPr>
              <a:t>გმადლობთ ყურადღებისათვის!</a:t>
            </a:r>
            <a:br>
              <a:rPr lang="en-US" sz="3000">
                <a:solidFill>
                  <a:srgbClr val="000000"/>
                </a:solidFill>
              </a:rPr>
            </a:br>
            <a:r>
              <a:rPr lang="en-US" sz="3000">
                <a:solidFill>
                  <a:srgbClr val="000000"/>
                </a:solidFill>
              </a:rPr>
              <a:t>თამთა კვარაცხელია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3000">
                <a:solidFill>
                  <a:srgbClr val="000000"/>
                </a:solidFill>
              </a:rPr>
              <a:t> ბათუმის მე-16 საჯარო სკოლის დირექტორი</a:t>
            </a:r>
            <a:br>
              <a:rPr lang="en-US" sz="3000">
                <a:solidFill>
                  <a:srgbClr val="000000"/>
                </a:solidFill>
              </a:rPr>
            </a:b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457200" y="147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გამოწვევები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არჩევითი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საგნების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სწავლებისას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sp>
        <p:nvSpPr>
          <p:cNvPr id="152" name="Google Shape;152;p16"/>
          <p:cNvSpPr txBox="1">
            <a:spLocks noGrp="1"/>
          </p:cNvSpPr>
          <p:nvPr>
            <p:ph idx="1"/>
          </p:nvPr>
        </p:nvSpPr>
        <p:spPr>
          <a:xfrm>
            <a:off x="457200" y="1290150"/>
            <a:ext cx="8229600" cy="452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არჩევითი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საგნებისადმი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დაბალი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sym typeface="Verdana"/>
              </a:rPr>
              <a:t>ინტერესი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ერთგვარი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ფორმალური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sym typeface="Verdana"/>
              </a:rPr>
              <a:t>სწავლება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პროფესიულ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ორიენტაციაში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sym typeface="Verdana"/>
              </a:rPr>
              <a:t>დაბნეულობა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გამოცდილების</a:t>
            </a:r>
            <a:r>
              <a:rPr lang="en-US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sym typeface="Verdana"/>
              </a:rPr>
              <a:t>ნაკლებობა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" name="Google Shape;153;p16" descr="images (2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564" y="3429000"/>
            <a:ext cx="3513125" cy="2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download (14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025" y="3429000"/>
            <a:ext cx="3279775" cy="279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6"/>
          <p:cNvCxnSpPr/>
          <p:nvPr/>
        </p:nvCxnSpPr>
        <p:spPr>
          <a:xfrm>
            <a:off x="-994275" y="3658450"/>
            <a:ext cx="1223700" cy="12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57300" y="0"/>
            <a:ext cx="90294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,,მეწარმეობის საფუძვლების“ სწავლების ეფექტიანობა:</a:t>
            </a:r>
            <a:endParaRPr sz="27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0" y="1143000"/>
            <a:ext cx="8809609" cy="532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526473" y="277091"/>
            <a:ext cx="6430839" cy="165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სკოლის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ადმინისტრაციის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როლი</a:t>
            </a:r>
            <a:endParaRPr sz="2800" dirty="0"/>
          </a:p>
        </p:txBody>
      </p:sp>
      <p:sp>
        <p:nvSpPr>
          <p:cNvPr id="168" name="Google Shape;168;p18"/>
          <p:cNvSpPr txBox="1">
            <a:spLocks noGrp="1"/>
          </p:cNvSpPr>
          <p:nvPr>
            <p:ph idx="1"/>
          </p:nvPr>
        </p:nvSpPr>
        <p:spPr>
          <a:xfrm>
            <a:off x="263236" y="914400"/>
            <a:ext cx="8652163" cy="56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სკოლის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ადმინისტრაციამ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შეისწავლა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მოსწავლეთა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ინტერესები</a:t>
            </a:r>
            <a:r>
              <a:rPr lang="ka-GE" sz="2400" b="1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პროფესიული ორიენტაციის მიმართულებით</a:t>
            </a:r>
            <a:endParaRPr sz="2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6195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მოეწყო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შეხვედრები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მშობლებთან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ინფორმირებულობის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მიზნით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დაიგეგმა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ტრენინგები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მასწავლებელთა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გადასამზადებლად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მასწავლებლებმა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გაიარ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ეს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ტრენინგები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,,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კეთებით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სწავლების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მიმართულებით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❑"/>
            </a:pP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სკოლის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ბიუჯეტიდან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გამოიყო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სახსრები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მოსწავლეთა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კომპანიების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ფინანსური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მხარდაჭერისათვის</a:t>
            </a:r>
            <a:r>
              <a:rPr lang="en-US" sz="2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6184900" y="6578600"/>
            <a:ext cx="28956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40225" y="274650"/>
            <a:ext cx="88848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b="1" dirty="0">
                <a:solidFill>
                  <a:srgbClr val="000000"/>
                </a:solidFill>
              </a:rPr>
              <a:t>014-2015 </a:t>
            </a:r>
            <a:r>
              <a:rPr lang="en-US" sz="4400" b="1" dirty="0" err="1">
                <a:solidFill>
                  <a:srgbClr val="000000"/>
                </a:solidFill>
              </a:rPr>
              <a:t>სასწავლო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წლიდან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ისწავლება</a:t>
            </a:r>
            <a:r>
              <a:rPr lang="en-US" sz="4400" b="1" dirty="0">
                <a:solidFill>
                  <a:srgbClr val="000000"/>
                </a:solidFill>
              </a:rPr>
              <a:t>  ,,</a:t>
            </a:r>
            <a:r>
              <a:rPr lang="en-US" sz="4400" b="1" dirty="0" err="1">
                <a:solidFill>
                  <a:srgbClr val="000000"/>
                </a:solidFill>
              </a:rPr>
              <a:t>მეწარმეობის</a:t>
            </a:r>
            <a:r>
              <a:rPr lang="en-US" sz="4400" b="1" dirty="0">
                <a:solidFill>
                  <a:srgbClr val="000000"/>
                </a:solidFill>
              </a:rPr>
              <a:t>  </a:t>
            </a:r>
            <a:r>
              <a:rPr lang="en-US" sz="4400" b="1" dirty="0" err="1">
                <a:solidFill>
                  <a:srgbClr val="000000"/>
                </a:solidFill>
              </a:rPr>
              <a:t>საფუძვლები</a:t>
            </a:r>
            <a:r>
              <a:rPr lang="en-US" sz="4400" dirty="0">
                <a:solidFill>
                  <a:srgbClr val="000000"/>
                </a:solidFill>
              </a:rPr>
              <a:t>“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idx="1"/>
          </p:nvPr>
        </p:nvSpPr>
        <p:spPr>
          <a:xfrm>
            <a:off x="457200" y="2523125"/>
            <a:ext cx="8229600" cy="4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D6017"/>
              </a:buClr>
              <a:buSzPts val="1400"/>
              <a:buChar char="●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ეს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არის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მეწარმეობის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სწავლების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პრაქტიკული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მეთოდი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„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სწავლება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კეთებით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რომელიც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მოსწავლისთვის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მარტივად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გასაგებს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ხდის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ბევრ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რთულ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სოციალურ-ეკონომიკურ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ცნებასა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თუ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მოვლენას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6017"/>
              </a:buClr>
              <a:buSzPts val="1400"/>
              <a:buChar char="●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ეს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მეთოდი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მოსწავლეს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საშუალებას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აძლევს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პრაქტიკულად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დაინახოს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თუ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როგორ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მივიდეს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ბიზნეს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იდეიდან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რეალური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ბიზნესის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ფორმირებამდე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D60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609599" y="166255"/>
            <a:ext cx="6347713" cy="1764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</a:rPr>
              <a:t>           </a:t>
            </a:r>
            <a:r>
              <a:rPr lang="en-US" sz="4400" dirty="0" err="1">
                <a:solidFill>
                  <a:srgbClr val="000000"/>
                </a:solidFill>
              </a:rPr>
              <a:t>მოკლე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აღწერა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idx="1"/>
          </p:nvPr>
        </p:nvSpPr>
        <p:spPr>
          <a:xfrm>
            <a:off x="370950" y="1121974"/>
            <a:ext cx="8565000" cy="5480376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მოსწავლეები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სიმულაციური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საწარმოს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ე.წ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„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მოსწავლეთა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კომპანიის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ჩამოყალიბების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მართვის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მაგალითზე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ეცნობიან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სამეწარმეო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საქმიანობის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ძირითად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საკითხებს</a:t>
            </a:r>
            <a:r>
              <a:rPr lang="ka-G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ka-GE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მოსწავლეები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ირჩევენ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კომპანიის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მმართველ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დირექტორთა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საბჭოს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კომპანიის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პრეზიდენტს</a:t>
            </a:r>
            <a:r>
              <a:rPr lang="ka-G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ახდენენ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კაპიტალის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მოზიდვას</a:t>
            </a:r>
            <a:r>
              <a:rPr lang="ka-G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a-G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ბაზარზე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გააქვთ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მათ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მიერ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არჩეული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წარმოებული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საქონელი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ან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მომსახურება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ყიდიან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მას</a:t>
            </a:r>
            <a:r>
              <a:rPr lang="ka-G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ახდენენ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ანგარიშგების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მომზადებას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და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წარდგენას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თავიანთი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აქციონერების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წინაშე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dirty="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4935100"/>
            <a:ext cx="8402102" cy="1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266700" y="215900"/>
            <a:ext cx="8356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პროდუქცია</a:t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 rot="10800000" flipH="1">
            <a:off x="5822950" y="1970087"/>
            <a:ext cx="762000" cy="474662"/>
          </a:xfrm>
          <a:prstGeom prst="upArrow">
            <a:avLst>
              <a:gd name="adj1" fmla="val 10636"/>
              <a:gd name="adj2" fmla="val 50000"/>
            </a:avLst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2" name="Google Shape;192;p21"/>
          <p:cNvGrpSpPr/>
          <p:nvPr/>
        </p:nvGrpSpPr>
        <p:grpSpPr>
          <a:xfrm>
            <a:off x="4572000" y="2630487"/>
            <a:ext cx="4243387" cy="3660775"/>
            <a:chOff x="1135062" y="2609850"/>
            <a:chExt cx="4957762" cy="3783012"/>
          </a:xfrm>
        </p:grpSpPr>
        <p:sp>
          <p:nvSpPr>
            <p:cNvPr id="193" name="Google Shape;193;p21"/>
            <p:cNvSpPr/>
            <p:nvPr/>
          </p:nvSpPr>
          <p:spPr>
            <a:xfrm>
              <a:off x="1135062" y="2609850"/>
              <a:ext cx="4957762" cy="3783012"/>
            </a:xfrm>
            <a:prstGeom prst="roundRect">
              <a:avLst>
                <a:gd name="adj" fmla="val 227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21"/>
            <p:cNvSpPr txBox="1"/>
            <p:nvPr/>
          </p:nvSpPr>
          <p:spPr>
            <a:xfrm>
              <a:off x="1487487" y="2784475"/>
              <a:ext cx="4373562" cy="3187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მინიკომპანია Ligero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დასაქმებული 7 მოსწავლე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აწარმოეს 25 ჭაღი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მოგება-200 ლარი</a:t>
              </a:r>
              <a:endParaRPr/>
            </a:p>
            <a:p>
              <a:pPr marL="2857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5" name="Google Shape;195;p21"/>
          <p:cNvGrpSpPr/>
          <p:nvPr/>
        </p:nvGrpSpPr>
        <p:grpSpPr>
          <a:xfrm>
            <a:off x="4484687" y="1347787"/>
            <a:ext cx="3708400" cy="622300"/>
            <a:chOff x="1003300" y="1752600"/>
            <a:chExt cx="4889500" cy="711200"/>
          </a:xfrm>
        </p:grpSpPr>
        <p:sp>
          <p:nvSpPr>
            <p:cNvPr id="196" name="Google Shape;196;p21"/>
            <p:cNvSpPr/>
            <p:nvPr/>
          </p:nvSpPr>
          <p:spPr>
            <a:xfrm>
              <a:off x="1003300" y="1752600"/>
              <a:ext cx="4889500" cy="711200"/>
            </a:xfrm>
            <a:prstGeom prst="roundRect">
              <a:avLst>
                <a:gd name="adj" fmla="val 5484"/>
              </a:avLst>
            </a:prstGeom>
            <a:gradFill>
              <a:gsLst>
                <a:gs pos="0">
                  <a:schemeClr val="accent1"/>
                </a:gs>
                <a:gs pos="50000">
                  <a:schemeClr val="hlink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1003300" y="1930400"/>
              <a:ext cx="228600" cy="387350"/>
            </a:xfrm>
            <a:prstGeom prst="flowChartDelay">
              <a:avLst/>
            </a:prstGeom>
            <a:gradFill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 flipH="1">
              <a:off x="5664200" y="1930400"/>
              <a:ext cx="228600" cy="387350"/>
            </a:xfrm>
            <a:prstGeom prst="flowChartDelay">
              <a:avLst/>
            </a:prstGeom>
            <a:gradFill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9" name="Google Shape;199;p21"/>
          <p:cNvSpPr txBox="1"/>
          <p:nvPr/>
        </p:nvSpPr>
        <p:spPr>
          <a:xfrm>
            <a:off x="4776774" y="1479550"/>
            <a:ext cx="3180000" cy="355500"/>
          </a:xfrm>
          <a:prstGeom prst="rect">
            <a:avLst/>
          </a:prstGeom>
          <a:noFill/>
          <a:ln>
            <a:noFill/>
          </a:ln>
          <a:effectLst>
            <a:outerShdw blurRad="63500" dist="28398" dir="1593903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ხელნაკეთი ჭაღები</a:t>
            </a:r>
            <a:endParaRPr/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500000">
            <a:off x="257175" y="1155700"/>
            <a:ext cx="2171700" cy="16287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80000">
            <a:off x="2208212" y="1981200"/>
            <a:ext cx="2178050" cy="20097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40000">
            <a:off x="1625600" y="4465637"/>
            <a:ext cx="2674937" cy="14700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60000">
            <a:off x="311150" y="3190875"/>
            <a:ext cx="1538287" cy="20542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>
            <a:off x="266700" y="215900"/>
            <a:ext cx="8356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პროდუქცია</a:t>
            </a:r>
            <a:endParaRPr sz="4400"/>
          </a:p>
        </p:txBody>
      </p:sp>
      <p:sp>
        <p:nvSpPr>
          <p:cNvPr id="209" name="Google Shape;209;p22"/>
          <p:cNvSpPr/>
          <p:nvPr/>
        </p:nvSpPr>
        <p:spPr>
          <a:xfrm rot="10800000" flipH="1">
            <a:off x="5822950" y="1970087"/>
            <a:ext cx="762000" cy="474662"/>
          </a:xfrm>
          <a:prstGeom prst="upArrow">
            <a:avLst>
              <a:gd name="adj1" fmla="val 10636"/>
              <a:gd name="adj2" fmla="val 50000"/>
            </a:avLst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0" name="Google Shape;210;p22"/>
          <p:cNvGrpSpPr/>
          <p:nvPr/>
        </p:nvGrpSpPr>
        <p:grpSpPr>
          <a:xfrm>
            <a:off x="4384675" y="2640012"/>
            <a:ext cx="4759325" cy="3505200"/>
            <a:chOff x="692150" y="2609850"/>
            <a:chExt cx="4649787" cy="3600450"/>
          </a:xfrm>
        </p:grpSpPr>
        <p:sp>
          <p:nvSpPr>
            <p:cNvPr id="211" name="Google Shape;211;p22"/>
            <p:cNvSpPr/>
            <p:nvPr/>
          </p:nvSpPr>
          <p:spPr>
            <a:xfrm>
              <a:off x="692150" y="2609850"/>
              <a:ext cx="4649787" cy="3600450"/>
            </a:xfrm>
            <a:prstGeom prst="roundRect">
              <a:avLst>
                <a:gd name="adj" fmla="val 227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889000" y="2886075"/>
              <a:ext cx="4256087" cy="30495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მინიკომპანია  Space Light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დასაქმებული 7 მოსწავლე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აწარმოეს  15  სანათი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მოგება-  180   ლარი</a:t>
              </a:r>
              <a:endParaRPr/>
            </a:p>
            <a:p>
              <a:pPr marL="2857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3" name="Google Shape;213;p22"/>
          <p:cNvGrpSpPr/>
          <p:nvPr/>
        </p:nvGrpSpPr>
        <p:grpSpPr>
          <a:xfrm>
            <a:off x="4484687" y="1347787"/>
            <a:ext cx="3708400" cy="622300"/>
            <a:chOff x="1003300" y="1752600"/>
            <a:chExt cx="4889500" cy="711200"/>
          </a:xfrm>
        </p:grpSpPr>
        <p:sp>
          <p:nvSpPr>
            <p:cNvPr id="214" name="Google Shape;214;p22"/>
            <p:cNvSpPr/>
            <p:nvPr/>
          </p:nvSpPr>
          <p:spPr>
            <a:xfrm>
              <a:off x="1003300" y="1752600"/>
              <a:ext cx="4889500" cy="711200"/>
            </a:xfrm>
            <a:prstGeom prst="roundRect">
              <a:avLst>
                <a:gd name="adj" fmla="val 5484"/>
              </a:avLst>
            </a:prstGeom>
            <a:gradFill>
              <a:gsLst>
                <a:gs pos="0">
                  <a:schemeClr val="accent1"/>
                </a:gs>
                <a:gs pos="50000">
                  <a:schemeClr val="hlink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1003300" y="1930400"/>
              <a:ext cx="228600" cy="387350"/>
            </a:xfrm>
            <a:prstGeom prst="flowChartDelay">
              <a:avLst/>
            </a:prstGeom>
            <a:gradFill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 flipH="1">
              <a:off x="5664200" y="1930400"/>
              <a:ext cx="228600" cy="387350"/>
            </a:xfrm>
            <a:prstGeom prst="flowChartDelay">
              <a:avLst/>
            </a:prstGeom>
            <a:gradFill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7" name="Google Shape;217;p22"/>
          <p:cNvSpPr txBox="1"/>
          <p:nvPr/>
        </p:nvSpPr>
        <p:spPr>
          <a:xfrm>
            <a:off x="4776787" y="1479550"/>
            <a:ext cx="2855912" cy="355600"/>
          </a:xfrm>
          <a:prstGeom prst="rect">
            <a:avLst/>
          </a:prstGeom>
          <a:noFill/>
          <a:ln>
            <a:noFill/>
          </a:ln>
          <a:effectLst>
            <a:outerShdw blurRad="63500" dist="28398" dir="1593903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მაგიდის სანათები</a:t>
            </a:r>
            <a:endParaRPr/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1081087"/>
            <a:ext cx="2747962" cy="18272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37" y="3587750"/>
            <a:ext cx="1498600" cy="255746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1025" y="3084512"/>
            <a:ext cx="2233612" cy="149066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3575" y="4865687"/>
            <a:ext cx="2176462" cy="14493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266700" y="215900"/>
            <a:ext cx="8356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სწავლების ეტაპები</a:t>
            </a:r>
            <a:r>
              <a:rPr lang="en-US" sz="4400"/>
              <a:t>:</a:t>
            </a:r>
            <a:endParaRPr sz="4400"/>
          </a:p>
        </p:txBody>
      </p:sp>
      <p:sp>
        <p:nvSpPr>
          <p:cNvPr id="227" name="Google Shape;227;p23"/>
          <p:cNvSpPr/>
          <p:nvPr/>
        </p:nvSpPr>
        <p:spPr>
          <a:xfrm>
            <a:off x="4206875" y="1830375"/>
            <a:ext cx="3969600" cy="4238700"/>
          </a:xfrm>
          <a:prstGeom prst="ellipse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8" name="Google Shape;228;p23"/>
          <p:cNvGrpSpPr/>
          <p:nvPr/>
        </p:nvGrpSpPr>
        <p:grpSpPr>
          <a:xfrm>
            <a:off x="5044590" y="2690812"/>
            <a:ext cx="2444131" cy="2260600"/>
            <a:chOff x="1877528" y="2663825"/>
            <a:chExt cx="2444131" cy="2260600"/>
          </a:xfrm>
        </p:grpSpPr>
        <p:cxnSp>
          <p:nvCxnSpPr>
            <p:cNvPr id="229" name="Google Shape;229;p23"/>
            <p:cNvCxnSpPr/>
            <p:nvPr/>
          </p:nvCxnSpPr>
          <p:spPr>
            <a:xfrm rot="10800000">
              <a:off x="3113087" y="2663825"/>
              <a:ext cx="0" cy="579437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0" name="Google Shape;230;p23"/>
            <p:cNvCxnSpPr/>
            <p:nvPr/>
          </p:nvCxnSpPr>
          <p:spPr>
            <a:xfrm>
              <a:off x="3435350" y="4521200"/>
              <a:ext cx="404812" cy="403225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1" name="Google Shape;231;p23"/>
            <p:cNvCxnSpPr/>
            <p:nvPr/>
          </p:nvCxnSpPr>
          <p:spPr>
            <a:xfrm flipH="1">
              <a:off x="2373312" y="4521200"/>
              <a:ext cx="403225" cy="403225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2" name="Google Shape;232;p23"/>
            <p:cNvCxnSpPr/>
            <p:nvPr/>
          </p:nvCxnSpPr>
          <p:spPr>
            <a:xfrm rot="8760000">
              <a:off x="1955800" y="3471862"/>
              <a:ext cx="403225" cy="403225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3" name="Google Shape;233;p23"/>
            <p:cNvCxnSpPr/>
            <p:nvPr/>
          </p:nvCxnSpPr>
          <p:spPr>
            <a:xfrm rot="-8760000" flipH="1">
              <a:off x="3840162" y="3471862"/>
              <a:ext cx="403225" cy="403225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34" name="Google Shape;234;p23"/>
          <p:cNvSpPr/>
          <p:nvPr/>
        </p:nvSpPr>
        <p:spPr>
          <a:xfrm>
            <a:off x="3589324" y="2884475"/>
            <a:ext cx="1538100" cy="14589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57694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წარმოება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და გაყიდვები</a:t>
            </a: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7545387" y="2938462"/>
            <a:ext cx="1458912" cy="1458912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57694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არჩევნები</a:t>
            </a:r>
            <a:endParaRPr dirty="0"/>
          </a:p>
        </p:txBody>
      </p:sp>
      <p:sp>
        <p:nvSpPr>
          <p:cNvPr id="236" name="Google Shape;236;p23"/>
          <p:cNvSpPr/>
          <p:nvPr/>
        </p:nvSpPr>
        <p:spPr>
          <a:xfrm>
            <a:off x="5557837" y="1444139"/>
            <a:ext cx="2131436" cy="1324459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57694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დაფუძნება</a:t>
            </a:r>
            <a:endParaRPr dirty="0"/>
          </a:p>
        </p:txBody>
      </p:sp>
      <p:sp>
        <p:nvSpPr>
          <p:cNvPr id="237" name="Google Shape;237;p23"/>
          <p:cNvSpPr/>
          <p:nvPr/>
        </p:nvSpPr>
        <p:spPr>
          <a:xfrm>
            <a:off x="6483079" y="4852971"/>
            <a:ext cx="1693500" cy="14589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57694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ფუნქციების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განაწილება</a:t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4401537" y="4865687"/>
            <a:ext cx="1458900" cy="14589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57694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კომპანიის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რეგისტრაცია</a:t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5365550" y="3127375"/>
            <a:ext cx="1865100" cy="1703400"/>
          </a:xfrm>
          <a:prstGeom prst="ellipse">
            <a:avLst/>
          </a:prstGeom>
          <a:gradFill>
            <a:gsLst>
              <a:gs pos="0">
                <a:schemeClr val="hlink"/>
              </a:gs>
              <a:gs pos="100000">
                <a:srgbClr val="4460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ერთი 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სასწავლო 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წელი</a:t>
            </a:r>
            <a:endParaRPr sz="1800"/>
          </a:p>
        </p:txBody>
      </p:sp>
      <p:sp>
        <p:nvSpPr>
          <p:cNvPr id="240" name="Google Shape;240;p23"/>
          <p:cNvSpPr txBox="1"/>
          <p:nvPr/>
        </p:nvSpPr>
        <p:spPr>
          <a:xfrm>
            <a:off x="376237" y="2714625"/>
            <a:ext cx="2846387" cy="111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433387" y="5035550"/>
            <a:ext cx="2846387" cy="111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207962" y="1266825"/>
            <a:ext cx="3549650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ბიზნეს იდეის განვითარება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საწარმოს დაფუძნება და მოვალეობების გადანაწილება კომპანიაში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სამომხმარებელო ბაზრის კვლევა, კონკურენტუნარიანი პროდუქტის ან მომსახურების განსაზღვრა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ფინანსების მოძიება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შესყიდვების, წარმოების, მარკეტინგისა და გაყიდვების დაგეგმვა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წარმოების ფინანსების მართვა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Noto Sans Symbols"/>
              <a:buChar char="❑"/>
            </a:pPr>
            <a:r>
              <a:rPr lang="en-US" sz="1800" b="1" i="0" u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საქმიანი დოკუმენტაციის წარმოება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271</Words>
  <Application>Microsoft Office PowerPoint</Application>
  <PresentationFormat>On-screen Show (4:3)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Noto Sans Symbols</vt:lpstr>
      <vt:lpstr>Times New Roman</vt:lpstr>
      <vt:lpstr>Verdana</vt:lpstr>
      <vt:lpstr>Wingdings</vt:lpstr>
      <vt:lpstr>Office Theme</vt:lpstr>
      <vt:lpstr>არჩევითი საგნების სარგებელი პროფესიული ორიენტაციისთვის   </vt:lpstr>
      <vt:lpstr>გამოწვევები არჩევითი საგნების სწავლებისას: </vt:lpstr>
      <vt:lpstr>,,მეწარმეობის საფუძვლების“ სწავლების ეფექტიანობა: </vt:lpstr>
      <vt:lpstr>სკოლის ადმინისტრაციის როლი</vt:lpstr>
      <vt:lpstr>2014-2015 სასწავლო წლიდან ისწავლება  ,,მეწარმეობის  საფუძვლები“</vt:lpstr>
      <vt:lpstr>           მოკლე აღწერა</vt:lpstr>
      <vt:lpstr>პროდუქცია</vt:lpstr>
      <vt:lpstr>პროდუქცია</vt:lpstr>
      <vt:lpstr>სწავლების ეტაპები:</vt:lpstr>
      <vt:lpstr>ბიზნესის უნარ-ჩვევების სწავლების  სტატისტიკა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ყურადღებისათვის! თამთა კვარაცხელია  ბათუმის მე-16 საჯარო სკოლის დირექტორი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არჩევითი საგნების სარგებელი პროფესიული ორიენტაციისთვის   </dc:title>
  <cp:lastModifiedBy>Tsitsia Gagnidze</cp:lastModifiedBy>
  <cp:revision>6</cp:revision>
  <dcterms:modified xsi:type="dcterms:W3CDTF">2018-09-05T08:27:37Z</dcterms:modified>
</cp:coreProperties>
</file>