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2"/>
  </p:notesMasterIdLst>
  <p:sldIdLst>
    <p:sldId id="256" r:id="rId2"/>
    <p:sldId id="257" r:id="rId3"/>
    <p:sldId id="284" r:id="rId4"/>
    <p:sldId id="258" r:id="rId5"/>
    <p:sldId id="297" r:id="rId6"/>
    <p:sldId id="298" r:id="rId7"/>
    <p:sldId id="301" r:id="rId8"/>
    <p:sldId id="295" r:id="rId9"/>
    <p:sldId id="263" r:id="rId10"/>
    <p:sldId id="264" r:id="rId11"/>
    <p:sldId id="286" r:id="rId12"/>
    <p:sldId id="285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66" r:id="rId21"/>
  </p:sldIdLst>
  <p:sldSz cx="9144000" cy="5143500" type="screen16x9"/>
  <p:notesSz cx="6858000" cy="9144000"/>
  <p:embeddedFontLst>
    <p:embeddedFont>
      <p:font typeface="Sniglet" panose="020B0604020202020204" charset="0"/>
      <p:regular r:id="rId23"/>
    </p:embeddedFont>
    <p:embeddedFont>
      <p:font typeface="Patrick Hand SC" panose="020B0604020202020204" charset="0"/>
      <p:regular r:id="rId24"/>
    </p:embeddedFont>
    <p:embeddedFont>
      <p:font typeface="Sylfaen" panose="010A0502050306030303" pitchFamily="18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95B7"/>
    <a:srgbClr val="42494E"/>
    <a:srgbClr val="000099"/>
    <a:srgbClr val="2C96B6"/>
    <a:srgbClr val="2C95B5"/>
    <a:srgbClr val="D68172"/>
    <a:srgbClr val="30BED3"/>
    <a:srgbClr val="2C9DBF"/>
    <a:srgbClr val="40B2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DA2318-B74B-4E01-801F-3C39B10AD1A4}">
  <a:tblStyle styleId="{D6DA2318-B74B-4E01-801F-3C39B10AD1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86" y="168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76333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0715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2084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6998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9484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479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4290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48764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503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0912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57077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9439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15549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880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8460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8116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858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453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6875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0178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1228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821550" y="1507150"/>
            <a:ext cx="5500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821550" y="2535254"/>
            <a:ext cx="5500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1049500" y="1437426"/>
            <a:ext cx="7020900" cy="270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+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1049500" y="1459650"/>
            <a:ext cx="3417900" cy="275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+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4676725" y="1459650"/>
            <a:ext cx="3393600" cy="275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+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081850" y="1435525"/>
            <a:ext cx="2229300" cy="2847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+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3425300" y="1435525"/>
            <a:ext cx="2229300" cy="2847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+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3"/>
          </p:nvPr>
        </p:nvSpPr>
        <p:spPr>
          <a:xfrm>
            <a:off x="5768751" y="1435525"/>
            <a:ext cx="2229300" cy="2847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+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">
  <p:cSld name="BLANK_1">
    <p:bg>
      <p:bgPr>
        <a:solidFill>
          <a:srgbClr val="2A95B7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1" descr="scene_trans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49500" y="1437426"/>
            <a:ext cx="7020900" cy="27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  <a:noFill/>
          <a:ln>
            <a:noFill/>
          </a:ln>
          <a:effectLst>
            <a:outerShdw blurRad="28575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328" y="1309768"/>
            <a:ext cx="5895343" cy="2523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1" name="Google Shape;147;p19"/>
          <p:cNvPicPr preferRelativeResize="0"/>
          <p:nvPr/>
        </p:nvPicPr>
        <p:blipFill rotWithShape="1">
          <a:blip r:embed="rId3">
            <a:alphaModFix/>
          </a:blip>
          <a:srcRect l="-700" r="699"/>
          <a:stretch/>
        </p:blipFill>
        <p:spPr>
          <a:xfrm>
            <a:off x="868681" y="609600"/>
            <a:ext cx="7149648" cy="370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7" name="Google Shape;121;p21"/>
          <p:cNvSpPr txBox="1">
            <a:spLocks noGrp="1"/>
          </p:cNvSpPr>
          <p:nvPr>
            <p:ph type="title"/>
          </p:nvPr>
        </p:nvSpPr>
        <p:spPr>
          <a:xfrm>
            <a:off x="1463836" y="1774869"/>
            <a:ext cx="6279989" cy="21899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spc="300" dirty="0" smtClean="0">
                <a:latin typeface="Sylfaen" panose="010A0502050306030303" pitchFamily="18" charset="0"/>
              </a:rPr>
              <a:t>შედეგებზე დაყრდნობით დაგეგმილი აქტივობები</a:t>
            </a:r>
            <a:endParaRPr spc="3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13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4" name="Google Shape;153;p20"/>
          <p:cNvSpPr txBox="1">
            <a:spLocks noGrp="1"/>
          </p:cNvSpPr>
          <p:nvPr>
            <p:ph type="body" idx="1"/>
          </p:nvPr>
        </p:nvSpPr>
        <p:spPr>
          <a:xfrm>
            <a:off x="1050131" y="710419"/>
            <a:ext cx="4879181" cy="379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47"/>
              <a:buNone/>
            </a:pPr>
            <a:r>
              <a:rPr lang="ka-GE" sz="2400" b="1" dirty="0" smtClean="0">
                <a:solidFill>
                  <a:srgbClr val="2C95B5"/>
                </a:solidFill>
                <a:latin typeface="+mn-lt"/>
              </a:rPr>
              <a:t>გაზიარება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47"/>
              <a:buNone/>
            </a:pPr>
            <a:r>
              <a:rPr lang="ka-GE" b="0" i="0" u="none" strike="noStrike" cap="none" dirty="0" smtClean="0">
                <a:solidFill>
                  <a:schemeClr val="dk1"/>
                </a:solidFill>
                <a:latin typeface="+mn-lt"/>
                <a:sym typeface="Libre Baskerville"/>
              </a:rPr>
              <a:t>ინფორმაცია </a:t>
            </a:r>
            <a:r>
              <a:rPr lang="ka-GE" b="0" i="0" u="none" strike="noStrike" cap="none" dirty="0">
                <a:solidFill>
                  <a:schemeClr val="dk1"/>
                </a:solidFill>
                <a:latin typeface="+mn-lt"/>
                <a:sym typeface="Libre Baskerville"/>
              </a:rPr>
              <a:t>პრეზენტაციის სახით წარმოვადგინეთ და გავაცანით ყველა პედაგოგს. </a:t>
            </a:r>
            <a:endParaRPr lang="ka-GE" b="0" i="0" u="none" strike="noStrike" cap="none" dirty="0" smtClean="0">
              <a:solidFill>
                <a:schemeClr val="dk1"/>
              </a:solidFill>
              <a:latin typeface="+mn-lt"/>
              <a:sym typeface="Libre Baskerville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47"/>
              <a:buNone/>
            </a:pPr>
            <a:endParaRPr b="0" i="0" u="none" strike="noStrike" cap="none" dirty="0" smtClean="0">
              <a:solidFill>
                <a:schemeClr val="dk1"/>
              </a:solidFill>
              <a:latin typeface="+mn-lt"/>
              <a:sym typeface="Libre Baskerville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47"/>
              <a:buNone/>
            </a:pPr>
            <a:endParaRPr b="0" i="0" u="none" strike="noStrike" cap="none" dirty="0">
              <a:solidFill>
                <a:schemeClr val="dk1"/>
              </a:solidFill>
              <a:latin typeface="+mn-lt"/>
              <a:sym typeface="Libre Baskervill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47"/>
              <a:buNone/>
            </a:pPr>
            <a:r>
              <a:rPr lang="ka-GE" sz="2400" b="1" dirty="0" smtClean="0">
                <a:solidFill>
                  <a:srgbClr val="2C95B5"/>
                </a:solidFill>
                <a:latin typeface="+mn-lt"/>
              </a:rPr>
              <a:t>ურთიერთდასწრება</a:t>
            </a:r>
            <a:endParaRPr lang="ka-GE" sz="2400" b="1" dirty="0">
              <a:solidFill>
                <a:srgbClr val="2C95B5"/>
              </a:solidFill>
              <a:latin typeface="+mn-lt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47"/>
              <a:buNone/>
            </a:pPr>
            <a:r>
              <a:rPr lang="ka-GE" b="0" i="0" u="none" strike="noStrike" cap="none" dirty="0" smtClean="0">
                <a:solidFill>
                  <a:schemeClr val="dk1"/>
                </a:solidFill>
                <a:latin typeface="+mn-lt"/>
                <a:sym typeface="Libre Baskerville"/>
              </a:rPr>
              <a:t>მოვაწყვეთ </a:t>
            </a:r>
            <a:r>
              <a:rPr lang="ka-GE" b="0" i="0" u="none" strike="noStrike" cap="none" dirty="0">
                <a:solidFill>
                  <a:schemeClr val="dk1"/>
                </a:solidFill>
                <a:latin typeface="+mn-lt"/>
                <a:sym typeface="Libre Baskerville"/>
              </a:rPr>
              <a:t>სამუშაო შეხვედრები</a:t>
            </a:r>
            <a:r>
              <a:rPr lang="ka-GE" b="0" i="0" u="none" strike="noStrike" cap="none" dirty="0" smtClean="0">
                <a:solidFill>
                  <a:schemeClr val="dk1"/>
                </a:solidFill>
                <a:latin typeface="+mn-lt"/>
                <a:sym typeface="Libre Baskerville"/>
              </a:rPr>
              <a:t>, სადაც შევადგინეთ </a:t>
            </a:r>
            <a:r>
              <a:rPr lang="ka-GE" b="0" i="0" u="none" strike="noStrike" cap="none" dirty="0">
                <a:solidFill>
                  <a:schemeClr val="dk1"/>
                </a:solidFill>
                <a:latin typeface="+mn-lt"/>
                <a:sym typeface="Libre Baskerville"/>
              </a:rPr>
              <a:t>განრიგი ერთმანეთთან დასასწრებად. </a:t>
            </a:r>
            <a:endParaRPr b="0" i="0" u="none" strike="noStrike" cap="none" dirty="0">
              <a:solidFill>
                <a:schemeClr val="dk1"/>
              </a:solidFill>
              <a:latin typeface="+mn-lt"/>
              <a:sym typeface="Libre Baskerville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47"/>
              <a:buNone/>
            </a:pPr>
            <a:endParaRPr lang="ka-GE" dirty="0">
              <a:solidFill>
                <a:schemeClr val="dk1"/>
              </a:solidFill>
              <a:latin typeface="+mn-lt"/>
              <a:sym typeface="Libre Baskerville"/>
            </a:endParaRPr>
          </a:p>
        </p:txBody>
      </p:sp>
      <p:pic>
        <p:nvPicPr>
          <p:cNvPr id="5" name="Google Shape;123;p21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47" y="1171574"/>
            <a:ext cx="2468880" cy="2468880"/>
          </a:xfrm>
          <a:prstGeom prst="ellipse">
            <a:avLst/>
          </a:prstGeom>
          <a:ln w="3175" cap="rnd">
            <a:solidFill>
              <a:srgbClr val="2C9DB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5980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4" name="Google Shape;153;p20"/>
          <p:cNvSpPr txBox="1">
            <a:spLocks noGrp="1"/>
          </p:cNvSpPr>
          <p:nvPr>
            <p:ph type="body" idx="1"/>
          </p:nvPr>
        </p:nvSpPr>
        <p:spPr>
          <a:xfrm>
            <a:off x="3527871" y="1147605"/>
            <a:ext cx="5110164" cy="332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47"/>
              <a:buNone/>
            </a:pPr>
            <a:endParaRPr lang="ka-GE" dirty="0">
              <a:solidFill>
                <a:schemeClr val="dk1"/>
              </a:solidFill>
              <a:latin typeface="+mn-lt"/>
              <a:sym typeface="Libre Baskerville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47"/>
              <a:buNone/>
            </a:pPr>
            <a:r>
              <a:rPr lang="ka-GE" sz="2000" b="1" dirty="0">
                <a:solidFill>
                  <a:srgbClr val="2C95B5"/>
                </a:solidFill>
                <a:latin typeface="+mn-lt"/>
                <a:sym typeface="Libre Baskerville"/>
              </a:rPr>
              <a:t>ფოკუსირებული დაკვირვება- გენდერ</a:t>
            </a:r>
            <a:r>
              <a:rPr lang="ka-GE" sz="2000" b="1" dirty="0">
                <a:solidFill>
                  <a:srgbClr val="2C95B5"/>
                </a:solidFill>
                <a:latin typeface="+mn-lt"/>
              </a:rPr>
              <a:t>ი</a:t>
            </a:r>
            <a:endParaRPr lang="ka-GE" sz="2000" b="1" dirty="0">
              <a:solidFill>
                <a:srgbClr val="2C95B5"/>
              </a:solidFill>
              <a:latin typeface="+mn-lt"/>
              <a:sym typeface="Libre Baskerville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47"/>
              <a:buNone/>
            </a:pPr>
            <a:endParaRPr lang="ka-GE" b="0" i="0" u="none" strike="noStrike" cap="none" dirty="0" smtClean="0">
              <a:solidFill>
                <a:schemeClr val="dk1"/>
              </a:solidFill>
              <a:latin typeface="+mn-lt"/>
              <a:sym typeface="Libre Baskervill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47"/>
              <a:buNone/>
            </a:pPr>
            <a:r>
              <a:rPr lang="ka-GE" dirty="0" smtClean="0">
                <a:solidFill>
                  <a:schemeClr val="tx1"/>
                </a:solidFill>
                <a:latin typeface="+mn-lt"/>
              </a:rPr>
              <a:t>ეფექტური</a:t>
            </a:r>
            <a:r>
              <a:rPr lang="ka-GE" b="0" i="0" u="none" strike="noStrike" cap="none" dirty="0" smtClean="0">
                <a:solidFill>
                  <a:schemeClr val="tx1"/>
                </a:solidFill>
                <a:latin typeface="+mn-lt"/>
                <a:sym typeface="Libre Baskerville"/>
              </a:rPr>
              <a:t> </a:t>
            </a:r>
            <a:r>
              <a:rPr lang="ka-GE" b="0" i="0" u="none" strike="noStrike" cap="none" dirty="0">
                <a:solidFill>
                  <a:schemeClr val="tx1"/>
                </a:solidFill>
                <a:latin typeface="+mn-lt"/>
                <a:sym typeface="Libre Baskerville"/>
              </a:rPr>
              <a:t>აღმოჩნდა „კრიტიკული მეგობრის“  ინსტიტუტი</a:t>
            </a:r>
            <a:r>
              <a:rPr lang="ka-GE" dirty="0" smtClean="0">
                <a:solidFill>
                  <a:schemeClr val="tx1"/>
                </a:solidFill>
                <a:latin typeface="+mn-lt"/>
              </a:rPr>
              <a:t>, რადგან დამკვირვებელი ფოკუსირებულად </a:t>
            </a:r>
            <a:r>
              <a:rPr lang="ka-GE" dirty="0">
                <a:solidFill>
                  <a:schemeClr val="tx1"/>
                </a:solidFill>
                <a:latin typeface="+mn-lt"/>
              </a:rPr>
              <a:t>აკვირდებოდა </a:t>
            </a:r>
            <a:r>
              <a:rPr lang="ka-GE" dirty="0" smtClean="0">
                <a:solidFill>
                  <a:schemeClr val="tx1"/>
                </a:solidFill>
                <a:latin typeface="+mn-lt"/>
              </a:rPr>
              <a:t>ჩვენს </a:t>
            </a:r>
            <a:r>
              <a:rPr lang="ka-GE" dirty="0">
                <a:solidFill>
                  <a:schemeClr val="tx1"/>
                </a:solidFill>
                <a:latin typeface="+mn-lt"/>
              </a:rPr>
              <a:t>სტერეოტიპულ </a:t>
            </a:r>
            <a:r>
              <a:rPr lang="ka-GE" dirty="0" smtClean="0">
                <a:solidFill>
                  <a:schemeClr val="tx1"/>
                </a:solidFill>
                <a:latin typeface="+mn-lt"/>
              </a:rPr>
              <a:t>დამოკიდებულებებს გაკვეთილზე.</a:t>
            </a:r>
            <a:endParaRPr b="0" i="0" u="none" strike="noStrike" cap="none" dirty="0">
              <a:solidFill>
                <a:schemeClr val="tx1"/>
              </a:solidFill>
              <a:latin typeface="+mn-lt"/>
              <a:sym typeface="Libre Baskerville"/>
            </a:endParaRPr>
          </a:p>
        </p:txBody>
      </p:sp>
      <p:pic>
        <p:nvPicPr>
          <p:cNvPr id="5" name="Google Shape;123;p21"/>
          <p:cNvPicPr preferRelativeResize="0"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7" t="21937" r="4531"/>
          <a:stretch/>
        </p:blipFill>
        <p:spPr>
          <a:xfrm>
            <a:off x="900113" y="1178719"/>
            <a:ext cx="2471738" cy="2318862"/>
          </a:xfrm>
          <a:prstGeom prst="ellipse">
            <a:avLst/>
          </a:prstGeom>
          <a:ln w="3175" cap="rnd">
            <a:solidFill>
              <a:srgbClr val="2C9DB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647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4" name="Google Shape;153;p20"/>
          <p:cNvSpPr txBox="1">
            <a:spLocks noGrp="1"/>
          </p:cNvSpPr>
          <p:nvPr>
            <p:ph type="body" idx="1"/>
          </p:nvPr>
        </p:nvSpPr>
        <p:spPr>
          <a:xfrm>
            <a:off x="2328864" y="710419"/>
            <a:ext cx="4736306" cy="48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ts val="1547"/>
              <a:buNone/>
            </a:pPr>
            <a:r>
              <a:rPr lang="ka-GE" sz="2000" b="1" dirty="0" smtClean="0">
                <a:solidFill>
                  <a:srgbClr val="2C95B5"/>
                </a:solidFill>
                <a:latin typeface="+mn-lt"/>
              </a:rPr>
              <a:t>კლუბები</a:t>
            </a:r>
            <a:r>
              <a:rPr lang="ka-GE" sz="2000" b="1" dirty="0">
                <a:solidFill>
                  <a:srgbClr val="2C95B5"/>
                </a:solidFill>
                <a:latin typeface="+mn-lt"/>
              </a:rPr>
              <a:t>, კონკურსები</a:t>
            </a:r>
            <a:r>
              <a:rPr lang="ka-GE" sz="2000" b="1" dirty="0" smtClean="0">
                <a:solidFill>
                  <a:srgbClr val="2C95B5"/>
                </a:solidFill>
                <a:latin typeface="+mn-lt"/>
              </a:rPr>
              <a:t>, </a:t>
            </a:r>
            <a:r>
              <a:rPr lang="ka-GE" sz="2000" b="1" dirty="0" smtClean="0">
                <a:solidFill>
                  <a:srgbClr val="2C95B5"/>
                </a:solidFill>
                <a:latin typeface="+mn-lt"/>
              </a:rPr>
              <a:t>ოლიმპიადები</a:t>
            </a:r>
            <a:endParaRPr lang="ka-GE" sz="2000" b="1" dirty="0">
              <a:solidFill>
                <a:srgbClr val="2C95B5"/>
              </a:solidFill>
              <a:latin typeface="+mn-lt"/>
              <a:sym typeface="Libre Baskerville"/>
            </a:endParaRPr>
          </a:p>
        </p:txBody>
      </p:sp>
      <p:pic>
        <p:nvPicPr>
          <p:cNvPr id="5" name="Google Shape;123;p21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6" y="1028699"/>
            <a:ext cx="1907381" cy="1921669"/>
          </a:xfrm>
          <a:prstGeom prst="ellipse">
            <a:avLst/>
          </a:prstGeom>
          <a:ln w="3175" cap="rnd">
            <a:solidFill>
              <a:srgbClr val="2C9DB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Google Shape;123;p21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842" y="2571750"/>
            <a:ext cx="1833562" cy="1721644"/>
          </a:xfrm>
          <a:prstGeom prst="ellipse">
            <a:avLst/>
          </a:prstGeom>
          <a:ln w="3175" cap="rnd">
            <a:solidFill>
              <a:srgbClr val="2C9DB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2710020" y="1164475"/>
            <a:ext cx="4572000" cy="9110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lvl="0" indent="-279859">
              <a:lnSpc>
                <a:spcPct val="150000"/>
              </a:lnSpc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lang="ka-GE" dirty="0">
                <a:solidFill>
                  <a:schemeClr val="dk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შევქმენით კლუბი „პატარა ფიზიკოსები</a:t>
            </a:r>
            <a:r>
              <a:rPr lang="ka-GE" dirty="0" smtClean="0">
                <a:solidFill>
                  <a:schemeClr val="dk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“,  </a:t>
            </a:r>
            <a:r>
              <a:rPr lang="ka-GE" dirty="0">
                <a:solidFill>
                  <a:schemeClr val="dk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სადაც </a:t>
            </a:r>
            <a:r>
              <a:rPr lang="ka-GE" dirty="0" smtClean="0">
                <a:solidFill>
                  <a:schemeClr val="dk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აქტიურად ჩაერთვნენ გოგონები</a:t>
            </a:r>
            <a:endParaRPr lang="ka-GE" dirty="0" smtClean="0">
              <a:solidFill>
                <a:schemeClr val="dk1"/>
              </a:solidFill>
              <a:latin typeface="+mj-lt"/>
              <a:ea typeface="Libre Baskerville"/>
              <a:cs typeface="Libre Baskerville"/>
              <a:sym typeface="Libre Baskerville"/>
            </a:endParaRPr>
          </a:p>
          <a:p>
            <a:pPr marL="274320" lvl="0" indent="-279859">
              <a:lnSpc>
                <a:spcPct val="80000"/>
              </a:lnSpc>
              <a:buClr>
                <a:schemeClr val="accent1"/>
              </a:buClr>
              <a:buSzPts val="1800"/>
              <a:buFont typeface="Noto Sans Symbols"/>
              <a:buChar char="●"/>
            </a:pPr>
            <a:endParaRPr lang="ka-GE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97404" y="2478648"/>
            <a:ext cx="4572000" cy="10295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lvl="0" indent="-279859">
              <a:lnSpc>
                <a:spcPct val="150000"/>
              </a:lnSpc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lang="ka-GE" dirty="0">
                <a:solidFill>
                  <a:schemeClr val="dk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ჩვენმა  ფიზიკოსებმა მონაწილეობა მიიღეს ინოვაციების კონკურსში და მეორე საპრიზო ადგილის მფლობელი გავხდით.</a:t>
            </a:r>
            <a:endParaRPr lang="ka-GE" dirty="0">
              <a:solidFill>
                <a:schemeClr val="dk1"/>
              </a:solidFill>
              <a:latin typeface="+mj-lt"/>
              <a:ea typeface="Libre Baskerville"/>
              <a:cs typeface="Libre Baskerville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2012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4" name="Google Shape;153;p20"/>
          <p:cNvSpPr txBox="1">
            <a:spLocks noGrp="1"/>
          </p:cNvSpPr>
          <p:nvPr>
            <p:ph type="body" idx="1"/>
          </p:nvPr>
        </p:nvSpPr>
        <p:spPr>
          <a:xfrm>
            <a:off x="2328864" y="710419"/>
            <a:ext cx="4736306" cy="48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ts val="1547"/>
              <a:buNone/>
            </a:pPr>
            <a:r>
              <a:rPr lang="ka-GE" sz="2000" b="1" dirty="0" smtClean="0">
                <a:solidFill>
                  <a:srgbClr val="2C95B5"/>
                </a:solidFill>
                <a:latin typeface="+mn-lt"/>
              </a:rPr>
              <a:t>კლუბები</a:t>
            </a:r>
            <a:r>
              <a:rPr lang="ka-GE" sz="2000" b="1" dirty="0">
                <a:solidFill>
                  <a:srgbClr val="2C95B5"/>
                </a:solidFill>
                <a:latin typeface="+mn-lt"/>
              </a:rPr>
              <a:t>, კონკურსები</a:t>
            </a:r>
            <a:r>
              <a:rPr lang="ka-GE" sz="2000" b="1" dirty="0" smtClean="0">
                <a:solidFill>
                  <a:srgbClr val="2C95B5"/>
                </a:solidFill>
                <a:latin typeface="+mn-lt"/>
              </a:rPr>
              <a:t>, ოლიმპიადები</a:t>
            </a:r>
            <a:r>
              <a:rPr lang="ka-GE" sz="2000" b="1" dirty="0">
                <a:solidFill>
                  <a:srgbClr val="2C95B5"/>
                </a:solidFill>
                <a:latin typeface="+mn-lt"/>
              </a:rPr>
              <a:t>.</a:t>
            </a:r>
            <a:endParaRPr lang="ka-GE" sz="2000" b="1" dirty="0">
              <a:solidFill>
                <a:srgbClr val="2C95B5"/>
              </a:solidFill>
              <a:latin typeface="+mn-lt"/>
              <a:sym typeface="Libre Baskerville"/>
            </a:endParaRPr>
          </a:p>
        </p:txBody>
      </p:sp>
      <p:pic>
        <p:nvPicPr>
          <p:cNvPr id="5" name="Google Shape;123;p21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52" y="1175228"/>
            <a:ext cx="1924973" cy="1788004"/>
          </a:xfrm>
          <a:prstGeom prst="ellipse">
            <a:avLst/>
          </a:prstGeom>
          <a:ln w="3175" cap="rnd">
            <a:solidFill>
              <a:srgbClr val="2C9DB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3027416" y="1383628"/>
            <a:ext cx="5129212" cy="70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9859">
              <a:lnSpc>
                <a:spcPct val="150000"/>
              </a:lnSpc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lang="ka-G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გასულ წელს ჩვენს გუნდს </a:t>
            </a:r>
            <a:r>
              <a:rPr lang="ka-GE" dirty="0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თუ მხოლოდ </a:t>
            </a:r>
            <a:r>
              <a:rPr lang="ka-G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ბიჭები წარმოადგენდა</a:t>
            </a:r>
            <a:r>
              <a:rPr lang="ka-GE" dirty="0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წელს </a:t>
            </a:r>
            <a:r>
              <a:rPr lang="ka-G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გუნდში ერთი გოგონა </a:t>
            </a:r>
            <a:r>
              <a:rPr lang="ka-GE" dirty="0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გვყავდა</a:t>
            </a:r>
            <a:r>
              <a:rPr lang="en-US" dirty="0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2931" y="2448476"/>
            <a:ext cx="4572000" cy="10295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lvl="0" indent="-279859">
              <a:lnSpc>
                <a:spcPct val="150000"/>
              </a:lnSpc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lang="ka-GE" dirty="0"/>
              <a:t>მათემატიკის ოლიმპიადზე ბიჭებთან ერთად  გოგონებმაც აქტიურად დაიწყეს მონაწილეობის მიღება</a:t>
            </a:r>
            <a:endParaRPr lang="ka-GE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8" name="Google Shape;123;p21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239" y="2571750"/>
            <a:ext cx="1833562" cy="1664279"/>
          </a:xfrm>
          <a:prstGeom prst="ellipse">
            <a:avLst/>
          </a:prstGeom>
          <a:ln w="3175" cap="rnd">
            <a:solidFill>
              <a:srgbClr val="2C9DB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4834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4" name="Google Shape;153;p20"/>
          <p:cNvSpPr txBox="1">
            <a:spLocks noGrp="1"/>
          </p:cNvSpPr>
          <p:nvPr>
            <p:ph type="body" idx="1"/>
          </p:nvPr>
        </p:nvSpPr>
        <p:spPr>
          <a:xfrm>
            <a:off x="2605935" y="846387"/>
            <a:ext cx="5572124" cy="48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ts val="1547"/>
              <a:buNone/>
            </a:pPr>
            <a:r>
              <a:rPr lang="ka-GE" sz="2000" b="1" dirty="0">
                <a:solidFill>
                  <a:srgbClr val="2C95B5"/>
                </a:solidFill>
                <a:latin typeface="+mn-lt"/>
              </a:rPr>
              <a:t>სასკოლო ოლიმპიადები და პროექტები</a:t>
            </a:r>
            <a:endParaRPr lang="ka-GE" sz="2000" b="1" dirty="0">
              <a:solidFill>
                <a:srgbClr val="2C95B5"/>
              </a:solidFill>
              <a:latin typeface="+mn-lt"/>
              <a:sym typeface="Libre Baskerville"/>
            </a:endParaRPr>
          </a:p>
        </p:txBody>
      </p:sp>
      <p:pic>
        <p:nvPicPr>
          <p:cNvPr id="5" name="Google Shape;123;p21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58" y="1027756"/>
            <a:ext cx="1924266" cy="1891382"/>
          </a:xfrm>
          <a:prstGeom prst="ellipse">
            <a:avLst/>
          </a:prstGeom>
          <a:ln w="3175" cap="rnd">
            <a:solidFill>
              <a:srgbClr val="2C9DB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2991696" y="1459022"/>
            <a:ext cx="510943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48284"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lang="ka-GE" dirty="0">
                <a:latin typeface="+mn-lt"/>
              </a:rPr>
              <a:t>გაიზარდა სასკოლო ოლიმპიადებში </a:t>
            </a:r>
            <a:r>
              <a:rPr lang="ka-GE" dirty="0" smtClean="0">
                <a:latin typeface="+mn-lt"/>
              </a:rPr>
              <a:t> და სხვადასხვა კონკურსებში მონაწილე </a:t>
            </a:r>
            <a:r>
              <a:rPr lang="ka-GE" dirty="0">
                <a:latin typeface="+mn-lt"/>
              </a:rPr>
              <a:t>მოსწავლეთა </a:t>
            </a:r>
            <a:r>
              <a:rPr lang="ka-GE" dirty="0" smtClean="0">
                <a:latin typeface="+mn-lt"/>
              </a:rPr>
              <a:t>რაოდენობაც. მიღებული შედეგი </a:t>
            </a:r>
            <a:r>
              <a:rPr lang="ka-GE" dirty="0">
                <a:latin typeface="+mn-lt"/>
              </a:rPr>
              <a:t>ბევრად მაღალია წინა </a:t>
            </a:r>
            <a:r>
              <a:rPr lang="ka-GE" dirty="0" smtClean="0">
                <a:latin typeface="+mn-lt"/>
              </a:rPr>
              <a:t>წლებთან </a:t>
            </a:r>
            <a:r>
              <a:rPr lang="ka-GE" dirty="0">
                <a:latin typeface="+mn-lt"/>
              </a:rPr>
              <a:t>შედარებით</a:t>
            </a:r>
            <a:r>
              <a:rPr lang="ka-GE" dirty="0" smtClean="0">
                <a:latin typeface="+mn-lt"/>
              </a:rPr>
              <a:t>, განსაკუთრებით </a:t>
            </a:r>
            <a:r>
              <a:rPr lang="ka-GE" dirty="0">
                <a:latin typeface="+mn-lt"/>
              </a:rPr>
              <a:t>სტემის საგნებში.</a:t>
            </a:r>
          </a:p>
          <a:p>
            <a:pPr marL="26036" lvl="0">
              <a:spcBef>
                <a:spcPts val="580"/>
              </a:spcBef>
              <a:buClr>
                <a:schemeClr val="accent1"/>
              </a:buClr>
              <a:buSzPts val="1800"/>
            </a:pPr>
            <a:endParaRPr lang="ka-GE" dirty="0">
              <a:solidFill>
                <a:schemeClr val="dk1"/>
              </a:solidFill>
              <a:latin typeface="+mn-lt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4896" y="3050728"/>
            <a:ext cx="4855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48284">
              <a:spcBef>
                <a:spcPts val="580"/>
              </a:spcBef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lang="ka-GE" sz="1600" dirty="0">
                <a:solidFill>
                  <a:srgbClr val="2C96B6"/>
                </a:solidFill>
              </a:rPr>
              <a:t>ნიკო კეცხოველის პრემია 2018”</a:t>
            </a:r>
            <a:r>
              <a:rPr lang="en-US" sz="1600" dirty="0">
                <a:solidFill>
                  <a:srgbClr val="2C96B6"/>
                </a:solidFill>
              </a:rPr>
              <a:t> </a:t>
            </a:r>
            <a:r>
              <a:rPr lang="ka-GE" sz="1600" dirty="0">
                <a:solidFill>
                  <a:srgbClr val="2C96B6"/>
                </a:solidFill>
              </a:rPr>
              <a:t> </a:t>
            </a:r>
            <a:r>
              <a:rPr lang="ka-GE" sz="1600" dirty="0"/>
              <a:t>ჩვენი სკოლის გუნდი მოხვდა საუკეთესო ხუთეულში.</a:t>
            </a:r>
            <a:endParaRPr lang="ka-GE" sz="1600" dirty="0">
              <a:solidFill>
                <a:schemeClr val="dk1"/>
              </a:solidFill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8" name="Google Shape;123;p21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614" y="2505095"/>
            <a:ext cx="1669490" cy="1590812"/>
          </a:xfrm>
          <a:prstGeom prst="ellipse">
            <a:avLst/>
          </a:prstGeom>
          <a:ln w="3175" cap="rnd">
            <a:solidFill>
              <a:srgbClr val="2C9DB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049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4" name="Google Shape;153;p20"/>
          <p:cNvSpPr txBox="1">
            <a:spLocks noGrp="1"/>
          </p:cNvSpPr>
          <p:nvPr>
            <p:ph type="body" idx="1"/>
          </p:nvPr>
        </p:nvSpPr>
        <p:spPr>
          <a:xfrm>
            <a:off x="2328864" y="710419"/>
            <a:ext cx="5572124" cy="48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ts val="1547"/>
              <a:buNone/>
            </a:pPr>
            <a:r>
              <a:rPr lang="ka-GE" sz="2000" b="1" dirty="0" smtClean="0">
                <a:solidFill>
                  <a:srgbClr val="2C95B5"/>
                </a:solidFill>
                <a:latin typeface="+mn-lt"/>
              </a:rPr>
              <a:t>სოციალური უთანასწორობა..</a:t>
            </a:r>
            <a:endParaRPr lang="ka-GE" sz="2000" b="1" dirty="0">
              <a:solidFill>
                <a:srgbClr val="2C95B5"/>
              </a:solidFill>
              <a:latin typeface="+mn-lt"/>
              <a:sym typeface="Libre Baskerville"/>
            </a:endParaRPr>
          </a:p>
        </p:txBody>
      </p:sp>
      <p:pic>
        <p:nvPicPr>
          <p:cNvPr id="5" name="Google Shape;123;p21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846" y="2357437"/>
            <a:ext cx="2100261" cy="1926441"/>
          </a:xfrm>
          <a:prstGeom prst="ellipse">
            <a:avLst/>
          </a:prstGeom>
          <a:ln w="3175" cap="rnd">
            <a:solidFill>
              <a:srgbClr val="2C9DB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Google Shape;123;p21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341" y="1114424"/>
            <a:ext cx="1833562" cy="1656047"/>
          </a:xfrm>
          <a:prstGeom prst="ellipse">
            <a:avLst/>
          </a:prstGeom>
          <a:ln w="3175" cap="rnd">
            <a:solidFill>
              <a:srgbClr val="2C9DB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850106" y="1437472"/>
            <a:ext cx="5229225" cy="1431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lnSpc>
                <a:spcPct val="80000"/>
              </a:lnSpc>
              <a:buClr>
                <a:schemeClr val="accent1"/>
              </a:buClr>
              <a:buSzPts val="1547"/>
              <a:buFont typeface="Noto Sans Symbols"/>
              <a:buChar char="●"/>
            </a:pPr>
            <a:r>
              <a:rPr lang="ka-GE" sz="1800" dirty="0" smtClean="0">
                <a:solidFill>
                  <a:schemeClr val="dk1"/>
                </a:solidFill>
                <a:latin typeface="Sylfaen" panose="010A0502050306030303" pitchFamily="18" charset="0"/>
                <a:sym typeface="Libre Baskerville"/>
              </a:rPr>
              <a:t>მშობლებთან კონსულტაციის საფუძველზე მივიღეთ გადაწყვეტილება, სკოლაში შემოგვეღო სასკოლო ფორმა</a:t>
            </a:r>
          </a:p>
          <a:p>
            <a:pPr lvl="0">
              <a:lnSpc>
                <a:spcPct val="80000"/>
              </a:lnSpc>
              <a:buClr>
                <a:schemeClr val="accent1"/>
              </a:buClr>
              <a:buSzPts val="1547"/>
            </a:pPr>
            <a:endParaRPr lang="ka-GE" sz="1800" dirty="0" smtClean="0">
              <a:solidFill>
                <a:schemeClr val="dk1"/>
              </a:solidFill>
              <a:latin typeface="Sylfaen" panose="010A0502050306030303" pitchFamily="18" charset="0"/>
              <a:sym typeface="Libre Baskerville"/>
            </a:endParaRPr>
          </a:p>
          <a:p>
            <a:pPr marL="274320" lvl="0" indent="-274320">
              <a:lnSpc>
                <a:spcPct val="80000"/>
              </a:lnSpc>
              <a:buClr>
                <a:schemeClr val="accent1"/>
              </a:buClr>
              <a:buSzPts val="1547"/>
              <a:buFont typeface="Noto Sans Symbols"/>
              <a:buChar char="●"/>
            </a:pPr>
            <a:r>
              <a:rPr lang="ka-GE" sz="1800" dirty="0" smtClean="0">
                <a:latin typeface="Sylfaen" panose="010A0502050306030303" pitchFamily="18" charset="0"/>
              </a:rPr>
              <a:t>ფორმის დიზაინი მშობლებმა და მოსწავლეებმა ერთობლივად შეიმუშავეს</a:t>
            </a:r>
            <a:endParaRPr lang="ka-GE" sz="1800" dirty="0">
              <a:solidFill>
                <a:schemeClr val="dk1"/>
              </a:solidFill>
              <a:latin typeface="Sylfaen" panose="010A0502050306030303" pitchFamily="18" charset="0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105236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4" name="Google Shape;153;p20"/>
          <p:cNvSpPr txBox="1">
            <a:spLocks noGrp="1"/>
          </p:cNvSpPr>
          <p:nvPr>
            <p:ph type="body" idx="1"/>
          </p:nvPr>
        </p:nvSpPr>
        <p:spPr>
          <a:xfrm>
            <a:off x="2328864" y="710419"/>
            <a:ext cx="5572124" cy="48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ts val="1547"/>
              <a:buNone/>
            </a:pPr>
            <a:r>
              <a:rPr lang="ka-GE" sz="2000" b="1" dirty="0">
                <a:solidFill>
                  <a:srgbClr val="2C95B5"/>
                </a:solidFill>
                <a:latin typeface="+mn-lt"/>
                <a:sym typeface="Source Sans Pro"/>
              </a:rPr>
              <a:t>სსსმ მოსწავლეებს ჩართულობა</a:t>
            </a:r>
            <a:endParaRPr lang="ka-GE" sz="2000" b="1" dirty="0">
              <a:solidFill>
                <a:srgbClr val="2C95B5"/>
              </a:solidFill>
              <a:latin typeface="+mn-lt"/>
              <a:sym typeface="Libre Baskerville"/>
            </a:endParaRPr>
          </a:p>
        </p:txBody>
      </p:sp>
      <p:pic>
        <p:nvPicPr>
          <p:cNvPr id="5" name="Google Shape;123;p21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284" y="2428875"/>
            <a:ext cx="2100261" cy="1926441"/>
          </a:xfrm>
          <a:prstGeom prst="ellipse">
            <a:avLst/>
          </a:prstGeom>
          <a:ln w="3175" cap="rnd">
            <a:solidFill>
              <a:srgbClr val="2C9DB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Google Shape;123;p21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59" y="1157287"/>
            <a:ext cx="1833562" cy="1656047"/>
          </a:xfrm>
          <a:prstGeom prst="ellipse">
            <a:avLst/>
          </a:prstGeom>
          <a:ln w="3175" cap="rnd">
            <a:solidFill>
              <a:srgbClr val="2C9DB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921544" y="1373178"/>
            <a:ext cx="56530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" lvl="0">
              <a:lnSpc>
                <a:spcPct val="80000"/>
              </a:lnSpc>
              <a:buClr>
                <a:schemeClr val="accent1"/>
              </a:buClr>
              <a:buSzPts val="1713"/>
            </a:pPr>
            <a:r>
              <a:rPr lang="ka-GE" dirty="0" smtClean="0">
                <a:solidFill>
                  <a:schemeClr val="dk1"/>
                </a:solidFill>
                <a:latin typeface="+mn-lt"/>
                <a:sym typeface="Libre Baskerville"/>
              </a:rPr>
              <a:t>სპეც-მასწავლებელების</a:t>
            </a:r>
            <a:r>
              <a:rPr lang="en-US" dirty="0" smtClean="0">
                <a:solidFill>
                  <a:schemeClr val="dk1"/>
                </a:solidFill>
                <a:latin typeface="+mn-lt"/>
                <a:sym typeface="Libre Baskerville"/>
              </a:rPr>
              <a:t> </a:t>
            </a:r>
            <a:r>
              <a:rPr lang="ka-GE" dirty="0" smtClean="0">
                <a:solidFill>
                  <a:schemeClr val="dk1"/>
                </a:solidFill>
                <a:latin typeface="+mn-lt"/>
                <a:sym typeface="Libre Baskerville"/>
              </a:rPr>
              <a:t>მიერ დაიგეგმა და განხორციელდა  სხვადასხვა აქტივობები</a:t>
            </a:r>
            <a:r>
              <a:rPr lang="ka-GE" dirty="0" smtClean="0">
                <a:latin typeface="+mn-lt"/>
              </a:rPr>
              <a:t>.</a:t>
            </a:r>
          </a:p>
          <a:p>
            <a:pPr marL="1" lvl="0">
              <a:lnSpc>
                <a:spcPct val="80000"/>
              </a:lnSpc>
              <a:buClr>
                <a:schemeClr val="accent1"/>
              </a:buClr>
              <a:buSzPts val="1713"/>
            </a:pPr>
            <a:endParaRPr lang="ka-GE" dirty="0">
              <a:latin typeface="+mn-lt"/>
            </a:endParaRPr>
          </a:p>
          <a:p>
            <a:pPr marL="274320" lvl="0" indent="-274319">
              <a:lnSpc>
                <a:spcPct val="80000"/>
              </a:lnSpc>
              <a:buClr>
                <a:schemeClr val="accent1"/>
              </a:buClr>
              <a:buSzPts val="1713"/>
              <a:buFont typeface="Noto Sans Symbols"/>
              <a:buChar char="●"/>
            </a:pPr>
            <a:r>
              <a:rPr lang="ka-GE" dirty="0" smtClean="0">
                <a:latin typeface="+mn-lt"/>
              </a:rPr>
              <a:t>ერთად უყურებენ </a:t>
            </a:r>
            <a:r>
              <a:rPr lang="ka-GE" dirty="0">
                <a:latin typeface="+mn-lt"/>
              </a:rPr>
              <a:t>და განიხილავენ </a:t>
            </a:r>
            <a:r>
              <a:rPr lang="ka-GE" dirty="0" smtClean="0">
                <a:latin typeface="+mn-lt"/>
              </a:rPr>
              <a:t>ფილმებს</a:t>
            </a:r>
            <a:endParaRPr lang="ka-GE" dirty="0">
              <a:latin typeface="+mn-lt"/>
            </a:endParaRPr>
          </a:p>
          <a:p>
            <a:pPr marL="274320" lvl="0" indent="-274319">
              <a:lnSpc>
                <a:spcPct val="80000"/>
              </a:lnSpc>
              <a:buClr>
                <a:schemeClr val="accent1"/>
              </a:buClr>
              <a:buSzPts val="1713"/>
              <a:buFont typeface="Noto Sans Symbols"/>
              <a:buChar char="●"/>
            </a:pPr>
            <a:r>
              <a:rPr lang="ka-GE" dirty="0" smtClean="0">
                <a:solidFill>
                  <a:schemeClr val="dk1"/>
                </a:solidFill>
                <a:latin typeface="+mn-lt"/>
                <a:sym typeface="Libre Baskerville"/>
              </a:rPr>
              <a:t>„</a:t>
            </a:r>
            <a:r>
              <a:rPr lang="ka-GE" dirty="0" smtClean="0">
                <a:solidFill>
                  <a:schemeClr val="dk1"/>
                </a:solidFill>
                <a:latin typeface="+mn-lt"/>
                <a:sym typeface="Libre Baskerville"/>
              </a:rPr>
              <a:t>პატარა </a:t>
            </a:r>
            <a:r>
              <a:rPr lang="ka-GE" dirty="0">
                <a:solidFill>
                  <a:schemeClr val="dk1"/>
                </a:solidFill>
                <a:latin typeface="+mn-lt"/>
                <a:sym typeface="Libre Baskerville"/>
              </a:rPr>
              <a:t>მკითხველთა </a:t>
            </a:r>
            <a:r>
              <a:rPr lang="ka-GE" dirty="0" smtClean="0">
                <a:solidFill>
                  <a:schemeClr val="dk1"/>
                </a:solidFill>
                <a:latin typeface="+mn-lt"/>
                <a:sym typeface="Libre Baskerville"/>
              </a:rPr>
              <a:t>კლუბში“  ხდება წაკითხული წიგნების განხილვა</a:t>
            </a:r>
          </a:p>
          <a:p>
            <a:pPr marL="1" lvl="0">
              <a:lnSpc>
                <a:spcPct val="80000"/>
              </a:lnSpc>
              <a:buClr>
                <a:schemeClr val="accent1"/>
              </a:buClr>
              <a:buSzPts val="1713"/>
            </a:pPr>
            <a:endParaRPr lang="ka-GE" dirty="0">
              <a:solidFill>
                <a:schemeClr val="dk1"/>
              </a:solidFill>
              <a:latin typeface="+mn-lt"/>
              <a:sym typeface="Libre Baskerville"/>
            </a:endParaRPr>
          </a:p>
          <a:p>
            <a:pPr lvl="0">
              <a:lnSpc>
                <a:spcPct val="80000"/>
              </a:lnSpc>
              <a:buClr>
                <a:schemeClr val="accent1"/>
              </a:buClr>
              <a:buSzPts val="1713"/>
            </a:pPr>
            <a:endParaRPr lang="ka-GE" dirty="0" smtClean="0">
              <a:solidFill>
                <a:schemeClr val="dk1"/>
              </a:solidFill>
              <a:latin typeface="+mn-lt"/>
              <a:sym typeface="Libre Baskerville"/>
            </a:endParaRPr>
          </a:p>
          <a:p>
            <a:pPr lvl="0">
              <a:lnSpc>
                <a:spcPct val="80000"/>
              </a:lnSpc>
              <a:buClr>
                <a:schemeClr val="accent1"/>
              </a:buClr>
              <a:buSzPts val="1713"/>
            </a:pPr>
            <a:r>
              <a:rPr lang="ka-GE" dirty="0" smtClean="0">
                <a:solidFill>
                  <a:schemeClr val="dk1"/>
                </a:solidFill>
                <a:latin typeface="+mn-lt"/>
                <a:sym typeface="Libre Baskerville"/>
              </a:rPr>
              <a:t>პატარა </a:t>
            </a:r>
            <a:r>
              <a:rPr lang="ka-GE" dirty="0">
                <a:solidFill>
                  <a:schemeClr val="dk1"/>
                </a:solidFill>
                <a:latin typeface="+mn-lt"/>
                <a:sym typeface="Libre Baskerville"/>
              </a:rPr>
              <a:t>მკითხველებმა </a:t>
            </a:r>
            <a:r>
              <a:rPr lang="ka-GE" dirty="0" smtClean="0">
                <a:solidFill>
                  <a:schemeClr val="dk1"/>
                </a:solidFill>
                <a:latin typeface="+mn-lt"/>
                <a:sym typeface="Libre Baskerville"/>
              </a:rPr>
              <a:t>გაუშვეს </a:t>
            </a:r>
            <a:r>
              <a:rPr lang="ka-GE" dirty="0">
                <a:solidFill>
                  <a:schemeClr val="dk1"/>
                </a:solidFill>
                <a:latin typeface="+mn-lt"/>
                <a:sym typeface="Libre Baskerville"/>
              </a:rPr>
              <a:t>გზავნილები </a:t>
            </a:r>
            <a:r>
              <a:rPr lang="ka-GE" dirty="0" smtClean="0">
                <a:solidFill>
                  <a:schemeClr val="dk1"/>
                </a:solidFill>
                <a:latin typeface="+mn-lt"/>
                <a:sym typeface="Libre Baskerville"/>
              </a:rPr>
              <a:t>სამყაროსათვის</a:t>
            </a:r>
          </a:p>
          <a:p>
            <a:pPr lvl="0">
              <a:lnSpc>
                <a:spcPct val="80000"/>
              </a:lnSpc>
              <a:buClr>
                <a:schemeClr val="accent1"/>
              </a:buClr>
              <a:buSzPts val="1713"/>
            </a:pPr>
            <a:endParaRPr lang="ka-GE" dirty="0">
              <a:solidFill>
                <a:schemeClr val="dk1"/>
              </a:solidFill>
              <a:latin typeface="+mn-lt"/>
              <a:sym typeface="Libre Baskerville"/>
            </a:endParaRPr>
          </a:p>
          <a:p>
            <a:pPr lvl="0" algn="ctr">
              <a:lnSpc>
                <a:spcPct val="80000"/>
              </a:lnSpc>
              <a:buClr>
                <a:schemeClr val="accent1"/>
              </a:buClr>
              <a:buSzPts val="1713"/>
            </a:pPr>
            <a:r>
              <a:rPr lang="ka-GE" sz="2000" b="1" dirty="0" smtClean="0">
                <a:solidFill>
                  <a:srgbClr val="2C96B6"/>
                </a:solidFill>
                <a:latin typeface="+mn-lt"/>
                <a:sym typeface="Libre Baskerville"/>
              </a:rPr>
              <a:t>“</a:t>
            </a:r>
            <a:r>
              <a:rPr lang="ka-GE" sz="2000" b="1" dirty="0">
                <a:solidFill>
                  <a:srgbClr val="2C96B6"/>
                </a:solidFill>
                <a:latin typeface="+mn-lt"/>
                <a:sym typeface="Libre Baskerville"/>
              </a:rPr>
              <a:t>ჩვენ თანასწორები ვართ</a:t>
            </a:r>
            <a:r>
              <a:rPr lang="ka-GE" sz="2000" b="1" dirty="0" smtClean="0">
                <a:solidFill>
                  <a:srgbClr val="2C96B6"/>
                </a:solidFill>
                <a:latin typeface="+mn-lt"/>
                <a:sym typeface="Libre Baskerville"/>
              </a:rPr>
              <a:t>”</a:t>
            </a:r>
            <a:endParaRPr lang="ka-GE" sz="2000" b="1" dirty="0">
              <a:solidFill>
                <a:srgbClr val="2C96B6"/>
              </a:solidFill>
              <a:latin typeface="+mn-lt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96437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99;p26"/>
          <p:cNvSpPr txBox="1">
            <a:spLocks noGrp="1"/>
          </p:cNvSpPr>
          <p:nvPr>
            <p:ph type="title"/>
          </p:nvPr>
        </p:nvSpPr>
        <p:spPr>
          <a:xfrm>
            <a:off x="1840706" y="635794"/>
            <a:ext cx="5188974" cy="610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ans Pro"/>
              <a:buNone/>
            </a:pPr>
            <a:r>
              <a:rPr lang="ka-GE" sz="40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    </a:t>
            </a:r>
            <a:r>
              <a:rPr lang="ka-GE" sz="3200" dirty="0">
                <a:solidFill>
                  <a:srgbClr val="2C95B5"/>
                </a:solidFill>
                <a:latin typeface="+mn-lt"/>
                <a:ea typeface="Sniglet"/>
                <a:cs typeface="Sniglet"/>
                <a:sym typeface="Source Sans Pro"/>
              </a:rPr>
              <a:t>შედეგი.....</a:t>
            </a:r>
            <a:endParaRPr sz="3200" dirty="0">
              <a:solidFill>
                <a:srgbClr val="2C95B5"/>
              </a:solidFill>
              <a:latin typeface="+mn-lt"/>
              <a:ea typeface="Sniglet"/>
              <a:cs typeface="Sniglet"/>
              <a:sym typeface="Source Sans Pro"/>
            </a:endParaRPr>
          </a:p>
        </p:txBody>
      </p:sp>
      <p:sp>
        <p:nvSpPr>
          <p:cNvPr id="9" name="Google Shape;200;p26"/>
          <p:cNvSpPr txBox="1">
            <a:spLocks noGrp="1"/>
          </p:cNvSpPr>
          <p:nvPr>
            <p:ph type="body" idx="1"/>
          </p:nvPr>
        </p:nvSpPr>
        <p:spPr>
          <a:xfrm>
            <a:off x="1534075" y="1534942"/>
            <a:ext cx="6244169" cy="273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9"/>
              <a:buNone/>
            </a:pPr>
            <a:r>
              <a:rPr lang="ka-GE" b="0" i="0" u="none" strike="noStrike" cap="none" dirty="0">
                <a:solidFill>
                  <a:schemeClr val="dk1"/>
                </a:solidFill>
                <a:latin typeface="+mn-lt"/>
                <a:ea typeface="Libre Baskerville"/>
                <a:cs typeface="Libre Baskerville"/>
                <a:sym typeface="Libre Baskerville"/>
              </a:rPr>
              <a:t>აღნიშნული</a:t>
            </a:r>
            <a:r>
              <a:rPr lang="ka-GE" b="0" i="0" u="none" strike="noStrike" cap="none" dirty="0">
                <a:solidFill>
                  <a:schemeClr val="dk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 აქტივობები </a:t>
            </a:r>
            <a:r>
              <a:rPr lang="ka-GE" b="0" i="0" u="none" strike="noStrike" cap="none" dirty="0" smtClean="0">
                <a:solidFill>
                  <a:schemeClr val="dk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დაგვეხმარა დაგვეწყო სკოლაში </a:t>
            </a:r>
            <a:r>
              <a:rPr lang="ka-GE" b="0" i="0" u="none" strike="noStrike" cap="none" dirty="0">
                <a:solidFill>
                  <a:schemeClr val="dk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ინკლუზიური გარემოს შექმნაზე </a:t>
            </a:r>
            <a:r>
              <a:rPr lang="ka-GE" b="0" i="0" u="none" strike="noStrike" cap="none" dirty="0" smtClean="0">
                <a:solidFill>
                  <a:schemeClr val="dk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ზრუნვა.</a:t>
            </a:r>
            <a:endParaRPr lang="en-US" b="0" i="0" u="none" strike="noStrike" cap="none" dirty="0" smtClean="0">
              <a:solidFill>
                <a:schemeClr val="dk1"/>
              </a:solidFill>
              <a:latin typeface="+mj-lt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9"/>
              <a:buNone/>
            </a:pPr>
            <a:endParaRPr dirty="0">
              <a:latin typeface="+mj-l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9"/>
              <a:buNone/>
            </a:pPr>
            <a:endParaRPr lang="ka-GE" b="0" i="0" u="none" strike="noStrike" cap="none" dirty="0" smtClean="0">
              <a:solidFill>
                <a:schemeClr val="dk1"/>
              </a:solidFill>
              <a:latin typeface="+mj-lt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9"/>
              <a:buNone/>
            </a:pPr>
            <a:r>
              <a:rPr lang="ka-GE" b="0" i="0" u="none" strike="noStrike" cap="none" dirty="0" smtClean="0">
                <a:solidFill>
                  <a:schemeClr val="dk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შედეგი </a:t>
            </a:r>
            <a:r>
              <a:rPr lang="ka-GE" b="0" i="0" u="none" strike="noStrike" cap="none" dirty="0">
                <a:solidFill>
                  <a:schemeClr val="dk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გვაქვს</a:t>
            </a:r>
            <a:r>
              <a:rPr lang="ka-GE" b="0" i="0" u="none" strike="noStrike" cap="none" dirty="0" smtClean="0">
                <a:solidFill>
                  <a:schemeClr val="dk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, თუმცა </a:t>
            </a:r>
            <a:r>
              <a:rPr lang="ka-GE" b="0" i="0" u="none" strike="noStrike" cap="none" dirty="0">
                <a:solidFill>
                  <a:schemeClr val="dk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მიზნამდე მისასვლელად კიდევ ბევრი </a:t>
            </a:r>
            <a:r>
              <a:rPr lang="ka-GE" b="0" i="0" u="none" strike="noStrike" cap="none" dirty="0" smtClean="0">
                <a:solidFill>
                  <a:schemeClr val="dk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გვჭირდება.</a:t>
            </a:r>
            <a:endParaRPr lang="en-US" b="0" i="0" u="none" strike="noStrike" cap="none" dirty="0" smtClean="0">
              <a:solidFill>
                <a:schemeClr val="dk1"/>
              </a:solidFill>
              <a:latin typeface="+mj-lt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9"/>
              <a:buNone/>
            </a:pPr>
            <a:endParaRPr dirty="0">
              <a:latin typeface="+mj-lt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9"/>
              <a:buNone/>
            </a:pPr>
            <a:endParaRPr lang="en-US" dirty="0" smtClean="0">
              <a:latin typeface="+mj-l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9"/>
              <a:buNone/>
            </a:pPr>
            <a:endParaRPr dirty="0">
              <a:latin typeface="+mj-l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9"/>
              <a:buNone/>
            </a:pPr>
            <a:endParaRPr b="0" i="0" u="none" strike="noStrike" cap="none" dirty="0">
              <a:solidFill>
                <a:schemeClr val="dk1"/>
              </a:solidFill>
              <a:latin typeface="+mj-lt"/>
              <a:ea typeface="Libre Baskerville"/>
              <a:cs typeface="Libre Baskerville"/>
              <a:sym typeface="Libre Baskerville"/>
            </a:endParaRPr>
          </a:p>
          <a:p>
            <a:pPr marL="274320" marR="0" lvl="0" indent="-155035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1879"/>
              <a:buFont typeface="Noto Sans Symbols"/>
              <a:buNone/>
            </a:pPr>
            <a:endParaRPr b="0" i="0" u="none" strike="noStrike" cap="none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32791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478" y="668871"/>
            <a:ext cx="2689003" cy="3703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801" y="3564068"/>
            <a:ext cx="3264609" cy="9927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8670" y="1602105"/>
            <a:ext cx="43765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a-GE" sz="2400" i="1" dirty="0" smtClean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თანაბარი უფლებები ყველას. </a:t>
            </a:r>
          </a:p>
          <a:p>
            <a:pPr algn="r"/>
            <a:r>
              <a:rPr lang="ka-GE" sz="2400" i="1" dirty="0" smtClean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განსაკუთრებული </a:t>
            </a:r>
          </a:p>
          <a:p>
            <a:pPr algn="r"/>
            <a:r>
              <a:rPr lang="ka-GE" sz="2400" i="1" dirty="0" smtClean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პრივილეგიები - არავის!</a:t>
            </a:r>
            <a:endParaRPr lang="en-US" sz="2400" i="1" dirty="0">
              <a:solidFill>
                <a:schemeClr val="accent1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2309142" y="983910"/>
            <a:ext cx="54670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8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Libre Baskerville"/>
                <a:cs typeface="Libre Baskerville"/>
                <a:sym typeface="Libre Baskerville"/>
              </a:rPr>
              <a:t>გმადლობთ ყურადღებისთვის!</a:t>
            </a:r>
          </a:p>
          <a:p>
            <a:endParaRPr lang="ka-GE" sz="2800" dirty="0" smtClean="0">
              <a:solidFill>
                <a:schemeClr val="accent1">
                  <a:lumMod val="50000"/>
                </a:schemeClr>
              </a:solidFill>
              <a:latin typeface="+mn-lt"/>
              <a:ea typeface="Libre Baskerville"/>
              <a:cs typeface="Libre Baskerville"/>
              <a:sym typeface="Libre Baskerville"/>
            </a:endParaRPr>
          </a:p>
          <a:p>
            <a:r>
              <a:rPr lang="ka-GE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sym typeface="Libre Baskerville"/>
              </a:rPr>
              <a:t>თეონა ადეიშვილი</a:t>
            </a:r>
          </a:p>
          <a:p>
            <a:r>
              <a:rPr lang="ka-GE" sz="1600" dirty="0" smtClean="0">
                <a:solidFill>
                  <a:schemeClr val="accent1">
                    <a:lumMod val="50000"/>
                  </a:schemeClr>
                </a:solidFill>
                <a:latin typeface="+mn-lt"/>
                <a:sym typeface="Libre Baskerville"/>
              </a:rPr>
              <a:t>ვანის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+mn-lt"/>
                <a:sym typeface="Libre Baskerville"/>
              </a:rPr>
              <a:t>N2 </a:t>
            </a:r>
            <a:r>
              <a:rPr lang="ka-GE" sz="1600" dirty="0" smtClean="0">
                <a:solidFill>
                  <a:schemeClr val="accent1">
                    <a:lumMod val="50000"/>
                  </a:schemeClr>
                </a:solidFill>
                <a:latin typeface="+mn-lt"/>
                <a:sym typeface="Libre Baskerville"/>
              </a:rPr>
              <a:t>საჯარო სკოლის დირექტორი</a:t>
            </a:r>
          </a:p>
          <a:p>
            <a:endParaRPr lang="en-US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907257" y="1292900"/>
            <a:ext cx="50720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accent1"/>
              </a:buClr>
              <a:buSzPts val="2210"/>
            </a:pPr>
            <a:r>
              <a:rPr lang="ka-GE" sz="1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საქართველოს კონსტიტუციის </a:t>
            </a:r>
            <a:r>
              <a:rPr lang="ka-GE" sz="1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მუხლი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 </a:t>
            </a:r>
            <a:r>
              <a:rPr lang="ka-GE" sz="1800" b="1" dirty="0">
                <a:solidFill>
                  <a:schemeClr val="accent1">
                    <a:lumMod val="75000"/>
                  </a:schemeClr>
                </a:solidFill>
                <a:ea typeface="Libre Baskerville"/>
                <a:cs typeface="Libre Baskerville"/>
                <a:sym typeface="Libre Baskerville"/>
              </a:rPr>
              <a:t>14 </a:t>
            </a:r>
            <a:endParaRPr lang="ka-GE" sz="1800" b="1" dirty="0" smtClean="0">
              <a:solidFill>
                <a:schemeClr val="accent1">
                  <a:lumMod val="75000"/>
                </a:schemeClr>
              </a:solidFill>
              <a:latin typeface="+mj-lt"/>
              <a:ea typeface="Libre Baskerville"/>
              <a:cs typeface="Libre Baskerville"/>
              <a:sym typeface="Libre Baskerville"/>
            </a:endParaRPr>
          </a:p>
          <a:p>
            <a:pPr lvl="0" algn="ctr">
              <a:buClr>
                <a:schemeClr val="accent1"/>
              </a:buClr>
              <a:buSzPts val="2210"/>
            </a:pPr>
            <a:endParaRPr lang="ka-GE" sz="1800" dirty="0" smtClean="0">
              <a:solidFill>
                <a:schemeClr val="dk1"/>
              </a:solidFill>
              <a:latin typeface="+mj-lt"/>
              <a:ea typeface="Libre Baskerville"/>
              <a:cs typeface="Libre Baskerville"/>
              <a:sym typeface="Libre Baskerville"/>
            </a:endParaRPr>
          </a:p>
          <a:p>
            <a:pPr lvl="0" algn="ctr">
              <a:buClr>
                <a:schemeClr val="accent1"/>
              </a:buClr>
              <a:buSzPts val="2210"/>
            </a:pPr>
            <a:r>
              <a:rPr lang="ka-GE" sz="1600" dirty="0" smtClean="0">
                <a:solidFill>
                  <a:schemeClr val="dk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განამტკიცებს თანასწორობის </a:t>
            </a:r>
            <a:r>
              <a:rPr lang="ka-GE" sz="1600" dirty="0">
                <a:solidFill>
                  <a:schemeClr val="dk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კონსტიტუციურ პრინციპს </a:t>
            </a:r>
            <a:r>
              <a:rPr lang="ka-GE" sz="1600" dirty="0" smtClean="0">
                <a:solidFill>
                  <a:schemeClr val="dk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და</a:t>
            </a:r>
            <a:r>
              <a:rPr lang="en-US" sz="1600" dirty="0" smtClean="0">
                <a:solidFill>
                  <a:schemeClr val="dk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 </a:t>
            </a:r>
            <a:r>
              <a:rPr lang="ka-GE" sz="1600" dirty="0" smtClean="0">
                <a:solidFill>
                  <a:schemeClr val="dk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ყველა </a:t>
            </a:r>
            <a:r>
              <a:rPr lang="ka-GE" sz="1600" dirty="0">
                <a:solidFill>
                  <a:schemeClr val="dk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ადამიანს აძლევს </a:t>
            </a:r>
            <a:r>
              <a:rPr lang="ka-GE" sz="1600" dirty="0" smtClean="0">
                <a:solidFill>
                  <a:schemeClr val="dk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გარანტიას, რომ </a:t>
            </a:r>
            <a:r>
              <a:rPr lang="ka-GE" sz="1600" dirty="0">
                <a:solidFill>
                  <a:schemeClr val="dk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მიუხედავად რაიმე ნიშნით </a:t>
            </a:r>
            <a:r>
              <a:rPr lang="ka-GE" sz="1600" dirty="0" smtClean="0">
                <a:solidFill>
                  <a:schemeClr val="dk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განსხვავებულობისა </a:t>
            </a:r>
          </a:p>
          <a:p>
            <a:pPr lvl="0" algn="ctr">
              <a:buClr>
                <a:schemeClr val="accent1"/>
              </a:buClr>
              <a:buSzPts val="2210"/>
            </a:pPr>
            <a:endParaRPr lang="en-US" sz="1800" dirty="0" smtClean="0">
              <a:solidFill>
                <a:schemeClr val="dk1"/>
              </a:solidFill>
              <a:latin typeface="+mj-lt"/>
              <a:ea typeface="Libre Baskerville"/>
              <a:cs typeface="Libre Baskerville"/>
              <a:sym typeface="Libre Baskerville"/>
            </a:endParaRPr>
          </a:p>
          <a:p>
            <a:pPr lvl="0" algn="ctr">
              <a:buClr>
                <a:schemeClr val="accent1"/>
              </a:buClr>
              <a:buSzPts val="2210"/>
            </a:pPr>
            <a:r>
              <a:rPr lang="ka-GE" sz="1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მას მოეპყრობიან სხვების თანასწორად.</a:t>
            </a:r>
            <a:endParaRPr lang="ka-GE" sz="1800" b="1" dirty="0">
              <a:solidFill>
                <a:schemeClr val="accent1">
                  <a:lumMod val="75000"/>
                </a:schemeClr>
              </a:solidFill>
              <a:latin typeface="+mj-lt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026" name="Picture 2" descr="Image result for საქართველოს კონსტიტუცია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62" y="1285875"/>
            <a:ext cx="1597720" cy="21089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523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2152540" y="1115042"/>
            <a:ext cx="59763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ka-GE" dirty="0" smtClean="0">
                <a:latin typeface="Sylfaen" panose="010A0502050306030303" pitchFamily="18" charset="0"/>
              </a:rPr>
              <a:t>პრეზენტაციის მიზანია</a:t>
            </a:r>
            <a:endParaRPr dirty="0">
              <a:latin typeface="Sylfaen" panose="010A0502050306030303" pitchFamily="18" charset="0"/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161270" y="1866340"/>
            <a:ext cx="74428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a-GE" sz="1800" b="1" dirty="0" smtClean="0">
                <a:solidFill>
                  <a:srgbClr val="2C95B5"/>
                </a:solidFill>
                <a:latin typeface="+mj-lt"/>
              </a:rPr>
              <a:t>გაგაცნოთ</a:t>
            </a:r>
            <a:r>
              <a:rPr lang="ka-GE" sz="1600" dirty="0" smtClean="0">
                <a:latin typeface="+mj-lt"/>
              </a:rPr>
              <a:t>, როგორ დავიწყეთ ჩვენს სკოლაში ინკლუზიურ და თანასწორ გარემოს შექმნაზე ზრუნვა და რა </a:t>
            </a:r>
            <a:r>
              <a:rPr lang="ka-GE" sz="1800" b="1" dirty="0">
                <a:solidFill>
                  <a:srgbClr val="2C95B5"/>
                </a:solidFill>
                <a:latin typeface="+mj-lt"/>
              </a:rPr>
              <a:t>ნაბიჯები</a:t>
            </a:r>
            <a:r>
              <a:rPr lang="ka-GE" sz="1600" dirty="0" smtClean="0">
                <a:latin typeface="+mj-lt"/>
              </a:rPr>
              <a:t> გადავდგით ამისთვის.</a:t>
            </a:r>
            <a:endParaRPr lang="en-US" sz="1600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ka-GE" sz="1600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1800" dirty="0" smtClean="0">
              <a:solidFill>
                <a:schemeClr val="dk1"/>
              </a:solidFill>
              <a:latin typeface="+mj-lt"/>
              <a:ea typeface="Libre Baskerville"/>
              <a:cs typeface="Libre Baskerville"/>
              <a:sym typeface="Source Sans Pro"/>
            </a:endParaRPr>
          </a:p>
          <a:p>
            <a:pPr>
              <a:lnSpc>
                <a:spcPct val="150000"/>
              </a:lnSpc>
            </a:pPr>
            <a:endParaRPr lang="en-US" sz="1800" dirty="0">
              <a:latin typeface="+mj-lt"/>
            </a:endParaRPr>
          </a:p>
        </p:txBody>
      </p:sp>
      <p:sp>
        <p:nvSpPr>
          <p:cNvPr id="10" name="Google Shape;73;p15"/>
          <p:cNvSpPr/>
          <p:nvPr/>
        </p:nvSpPr>
        <p:spPr>
          <a:xfrm>
            <a:off x="1541527" y="1234440"/>
            <a:ext cx="568628" cy="499236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A95B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600">
                <a:solidFill>
                  <a:schemeClr val="accent4">
                    <a:lumMod val="50000"/>
                  </a:schemeClr>
                </a:solidFill>
              </a:rPr>
              <a:t>5</a:t>
            </a:fld>
            <a:endParaRPr sz="16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13296" y="2489206"/>
            <a:ext cx="4575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ka-GE" sz="1600" dirty="0" smtClean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r>
              <a:rPr lang="ka-GE" sz="16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ადგილი </a:t>
            </a:r>
            <a:r>
              <a:rPr lang="ka-GE" sz="1600" dirty="0">
                <a:solidFill>
                  <a:schemeClr val="accent4">
                    <a:lumMod val="50000"/>
                  </a:schemeClr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არ </a:t>
            </a:r>
            <a:r>
              <a:rPr lang="ka-GE" sz="16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ჰქონდეს </a:t>
            </a:r>
          </a:p>
          <a:p>
            <a:r>
              <a:rPr lang="ka-GE" sz="16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დისკრიმინაციას</a:t>
            </a:r>
            <a:r>
              <a:rPr lang="ka-GE" sz="1600" dirty="0">
                <a:solidFill>
                  <a:schemeClr val="accent4">
                    <a:lumMod val="50000"/>
                  </a:schemeClr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? </a:t>
            </a:r>
            <a:endParaRPr lang="ka-GE" sz="16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+mj-lt"/>
              <a:ea typeface="Libre Baskerville"/>
              <a:cs typeface="Libre Baskerville"/>
              <a:sym typeface="Source Sans Pro"/>
            </a:endParaRPr>
          </a:p>
          <a:p>
            <a:pPr>
              <a:lnSpc>
                <a:spcPct val="150000"/>
              </a:lnSpc>
            </a:pPr>
            <a:endParaRPr lang="en-US" sz="16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9190" y="3950976"/>
            <a:ext cx="5568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a-GE" sz="1800" b="1" dirty="0">
                <a:solidFill>
                  <a:srgbClr val="2A95B7"/>
                </a:solidFill>
                <a:ea typeface="Libre Baskerville"/>
                <a:cs typeface="Libre Baskerville"/>
                <a:sym typeface="Source Sans Pro"/>
              </a:rPr>
              <a:t>რამდენად თანასწორი  </a:t>
            </a:r>
            <a:r>
              <a:rPr lang="ka-GE" sz="1800" b="1" dirty="0" smtClean="0">
                <a:solidFill>
                  <a:srgbClr val="2A95B7"/>
                </a:solidFill>
                <a:ea typeface="Libre Baskerville"/>
                <a:cs typeface="Libre Baskerville"/>
                <a:sym typeface="Source Sans Pro"/>
              </a:rPr>
              <a:t>გარემო გვაქვს სკოლაში</a:t>
            </a:r>
            <a:r>
              <a:rPr lang="ka-GE" sz="1800" b="1" dirty="0">
                <a:solidFill>
                  <a:srgbClr val="2A95B7"/>
                </a:solidFill>
                <a:ea typeface="Libre Baskerville"/>
                <a:cs typeface="Libre Baskerville"/>
                <a:sym typeface="Source Sans Pro"/>
              </a:rPr>
              <a:t>?</a:t>
            </a:r>
            <a:r>
              <a:rPr lang="ka-GE" sz="1800" b="1" dirty="0">
                <a:solidFill>
                  <a:srgbClr val="2A95B7"/>
                </a:solidFill>
                <a:ea typeface="Libre Baskerville"/>
                <a:cs typeface="Libre Baskerville"/>
                <a:sym typeface="Libre Baskerville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46910" y="768505"/>
            <a:ext cx="75494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600" dirty="0" smtClean="0">
                <a:solidFill>
                  <a:schemeClr val="accent4">
                    <a:lumMod val="50000"/>
                  </a:schemeClr>
                </a:solidFill>
                <a:ea typeface="Libre Baskerville"/>
                <a:cs typeface="Libre Baskerville"/>
                <a:sym typeface="Libre Baskerville"/>
              </a:rPr>
              <a:t>რას ვაკეთებთ სკოლაში იმისათვის, რომ არავინ იგრძნოს </a:t>
            </a:r>
          </a:p>
          <a:p>
            <a:r>
              <a:rPr lang="ka-GE" sz="1600" dirty="0" smtClean="0">
                <a:solidFill>
                  <a:schemeClr val="accent4">
                    <a:lumMod val="50000"/>
                  </a:schemeClr>
                </a:solidFill>
                <a:ea typeface="Libre Baskerville"/>
                <a:cs typeface="Libre Baskerville"/>
                <a:sym typeface="Libre Baskerville"/>
              </a:rPr>
              <a:t>თავი დაჩაგრულად? </a:t>
            </a:r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5913" y="1789666"/>
            <a:ext cx="188545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a-GE" sz="1800" dirty="0">
                <a:solidFill>
                  <a:schemeClr val="accent4">
                    <a:lumMod val="50000"/>
                  </a:schemeClr>
                </a:solidFill>
                <a:ea typeface="Libre Baskerville"/>
                <a:cs typeface="Libre Baskerville"/>
                <a:sym typeface="Libre Baskerville"/>
              </a:rPr>
              <a:t>მარტოსულად? </a:t>
            </a:r>
          </a:p>
        </p:txBody>
      </p:sp>
      <p:sp>
        <p:nvSpPr>
          <p:cNvPr id="6" name="Rectangle 5"/>
          <p:cNvSpPr/>
          <p:nvPr/>
        </p:nvSpPr>
        <p:spPr>
          <a:xfrm>
            <a:off x="1486400" y="2817422"/>
            <a:ext cx="2436886" cy="4691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a-GE" sz="1800" dirty="0">
                <a:solidFill>
                  <a:schemeClr val="accent4">
                    <a:lumMod val="50000"/>
                  </a:schemeClr>
                </a:solidFill>
                <a:ea typeface="Libre Baskerville"/>
                <a:cs typeface="Libre Baskerville"/>
                <a:sym typeface="Libre Baskerville"/>
              </a:rPr>
              <a:t>არასრულფასოვნად</a:t>
            </a:r>
            <a:r>
              <a:rPr lang="ka-GE" sz="1600" dirty="0">
                <a:solidFill>
                  <a:schemeClr val="accent4">
                    <a:lumMod val="50000"/>
                  </a:schemeClr>
                </a:solidFill>
                <a:ea typeface="Libre Baskerville"/>
                <a:cs typeface="Libre Baskerville"/>
                <a:sym typeface="Libre Baskerville"/>
              </a:rPr>
              <a:t>? </a:t>
            </a:r>
          </a:p>
        </p:txBody>
      </p:sp>
      <p:sp>
        <p:nvSpPr>
          <p:cNvPr id="7" name="Rectangle 6"/>
          <p:cNvSpPr/>
          <p:nvPr/>
        </p:nvSpPr>
        <p:spPr>
          <a:xfrm>
            <a:off x="6404077" y="1887907"/>
            <a:ext cx="1733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1600" dirty="0">
                <a:solidFill>
                  <a:schemeClr val="accent4">
                    <a:lumMod val="50000"/>
                  </a:schemeClr>
                </a:solidFill>
                <a:ea typeface="Libre Baskerville"/>
                <a:cs typeface="Libre Baskerville"/>
                <a:sym typeface="Libre Baskerville"/>
              </a:rPr>
              <a:t>არ დაეცეს მათი </a:t>
            </a:r>
            <a:endParaRPr lang="ka-GE" sz="1600" dirty="0" smtClean="0">
              <a:solidFill>
                <a:schemeClr val="accent4">
                  <a:lumMod val="50000"/>
                </a:schemeClr>
              </a:solidFill>
              <a:ea typeface="Libre Baskerville"/>
              <a:cs typeface="Libre Baskerville"/>
              <a:sym typeface="Libre Baskerville"/>
            </a:endParaRPr>
          </a:p>
          <a:p>
            <a:r>
              <a:rPr lang="ka-GE" sz="1600" dirty="0" smtClean="0">
                <a:solidFill>
                  <a:schemeClr val="accent4">
                    <a:lumMod val="50000"/>
                  </a:schemeClr>
                </a:solidFill>
                <a:ea typeface="Libre Baskerville"/>
                <a:cs typeface="Libre Baskerville"/>
                <a:sym typeface="Libre Baskerville"/>
              </a:rPr>
              <a:t>თვითშეფასება</a:t>
            </a:r>
            <a:r>
              <a:rPr lang="ka-GE" sz="1600" dirty="0">
                <a:solidFill>
                  <a:schemeClr val="accent4">
                    <a:lumMod val="50000"/>
                  </a:schemeClr>
                </a:solidFill>
                <a:ea typeface="Libre Baskerville"/>
                <a:cs typeface="Libre Baskerville"/>
                <a:sym typeface="Libre Baskerville"/>
              </a:rPr>
              <a:t>? </a:t>
            </a:r>
          </a:p>
        </p:txBody>
      </p:sp>
      <p:pic>
        <p:nvPicPr>
          <p:cNvPr id="1028" name="Picture 4" descr="Image result for thinking icon 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553" y="1151519"/>
            <a:ext cx="2244436" cy="273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12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8" name="Google Shape;127;p16"/>
          <p:cNvSpPr txBox="1">
            <a:spLocks/>
          </p:cNvSpPr>
          <p:nvPr/>
        </p:nvSpPr>
        <p:spPr>
          <a:xfrm>
            <a:off x="1524234" y="775222"/>
            <a:ext cx="4869008" cy="84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niglet"/>
              <a:buNone/>
              <a:defRPr sz="24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274320" indent="0"/>
            <a:endParaRPr lang="ka-GE" sz="1600" dirty="0" smtClean="0">
              <a:latin typeface="+mj-lt"/>
            </a:endParaRPr>
          </a:p>
          <a:p>
            <a:pPr marL="0" indent="0">
              <a:buClr>
                <a:schemeClr val="accent1"/>
              </a:buClr>
              <a:buSzPts val="2210"/>
            </a:pPr>
            <a:r>
              <a:rPr lang="ka-GE" sz="1600" dirty="0" smtClean="0">
                <a:solidFill>
                  <a:schemeClr val="tx1"/>
                </a:solidFill>
                <a:latin typeface="+mn-lt"/>
              </a:rPr>
              <a:t>რა </a:t>
            </a:r>
            <a:r>
              <a:rPr lang="ka-GE" sz="1600" dirty="0" smtClean="0">
                <a:solidFill>
                  <a:schemeClr val="tx1"/>
                </a:solidFill>
                <a:latin typeface="+mn-lt"/>
              </a:rPr>
              <a:t>არის </a:t>
            </a:r>
            <a:r>
              <a:rPr lang="ka-GE" sz="1600" dirty="0" smtClean="0">
                <a:solidFill>
                  <a:schemeClr val="tx1"/>
                </a:solidFill>
                <a:latin typeface="+mn-lt"/>
              </a:rPr>
              <a:t>მოსწავლეთა </a:t>
            </a:r>
            <a:r>
              <a:rPr lang="ka-GE" sz="1600" dirty="0" smtClean="0">
                <a:solidFill>
                  <a:schemeClr val="tx1"/>
                </a:solidFill>
                <a:latin typeface="+mn-lt"/>
              </a:rPr>
              <a:t>დაბალი მოტივაციის მიზეზი საბუნებისმეტყველო </a:t>
            </a:r>
            <a:r>
              <a:rPr lang="ka-GE" sz="1600" dirty="0" smtClean="0">
                <a:solidFill>
                  <a:schemeClr val="tx1"/>
                </a:solidFill>
                <a:latin typeface="+mn-lt"/>
              </a:rPr>
              <a:t>საგნებში?</a:t>
            </a:r>
          </a:p>
          <a:p>
            <a:pPr marL="0" indent="0">
              <a:buClr>
                <a:schemeClr val="accent1"/>
              </a:buClr>
              <a:buSzPts val="2210"/>
            </a:pPr>
            <a:endParaRPr lang="ka-GE" sz="16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Clr>
                <a:schemeClr val="accent1"/>
              </a:buClr>
              <a:buSzPts val="2210"/>
            </a:pPr>
            <a:endParaRPr lang="ka-GE" sz="16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136304" y="1316476"/>
            <a:ext cx="1481176" cy="185747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03847" y="1862352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Clr>
                <a:schemeClr val="accent1"/>
              </a:buClr>
              <a:buSzPts val="2210"/>
            </a:pPr>
            <a:r>
              <a:rPr lang="ka-GE" sz="1600" dirty="0">
                <a:solidFill>
                  <a:schemeClr val="tx1"/>
                </a:solidFill>
              </a:rPr>
              <a:t>რა უშლით ხელს მასწავლებელებს სწავლების პროცესში?</a:t>
            </a:r>
          </a:p>
          <a:p>
            <a:pPr marL="0" indent="0" algn="r">
              <a:buClr>
                <a:schemeClr val="accent1"/>
              </a:buClr>
              <a:buSzPts val="2210"/>
            </a:pPr>
            <a:endParaRPr lang="ka-GE" dirty="0"/>
          </a:p>
        </p:txBody>
      </p:sp>
      <p:sp>
        <p:nvSpPr>
          <p:cNvPr id="6" name="Rectangle 5"/>
          <p:cNvSpPr/>
          <p:nvPr/>
        </p:nvSpPr>
        <p:spPr>
          <a:xfrm>
            <a:off x="1484912" y="2848612"/>
            <a:ext cx="40975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Clr>
                <a:schemeClr val="accent1"/>
              </a:buClr>
              <a:buSzPts val="2210"/>
            </a:pPr>
            <a:r>
              <a:rPr lang="ka-GE" sz="1600" dirty="0">
                <a:solidFill>
                  <a:schemeClr val="tx1"/>
                </a:solidFill>
              </a:rPr>
              <a:t>რა არის მუდმივი კონფლიქტის მიზეზი? </a:t>
            </a:r>
          </a:p>
        </p:txBody>
      </p:sp>
    </p:spTree>
    <p:extLst>
      <p:ext uri="{BB962C8B-B14F-4D97-AF65-F5344CB8AC3E}">
        <p14:creationId xmlns:p14="http://schemas.microsoft.com/office/powerpoint/2010/main" val="247552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1411273" y="1350397"/>
            <a:ext cx="632145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Clr>
                <a:schemeClr val="accent1"/>
              </a:buClr>
              <a:buSzPts val="2210"/>
            </a:pPr>
            <a:endParaRPr lang="ka-GE" sz="2200" b="1" dirty="0" smtClean="0">
              <a:solidFill>
                <a:srgbClr val="2A95B7"/>
              </a:solidFill>
              <a:latin typeface="+mn-lt"/>
              <a:ea typeface="Libre Baskerville"/>
              <a:cs typeface="Libre Baskerville"/>
            </a:endParaRPr>
          </a:p>
          <a:p>
            <a:pPr marL="0" indent="0" algn="ctr">
              <a:buClr>
                <a:schemeClr val="accent1"/>
              </a:buClr>
              <a:buSzPts val="2210"/>
            </a:pPr>
            <a:r>
              <a:rPr lang="ka-GE" sz="2200" b="1" dirty="0" smtClean="0">
                <a:solidFill>
                  <a:srgbClr val="42494E"/>
                </a:solidFill>
                <a:latin typeface="+mn-lt"/>
                <a:ea typeface="Libre Baskerville"/>
                <a:cs typeface="Libre Baskerville"/>
              </a:rPr>
              <a:t>ჩატარებული კვლევის საფუძველზე გამოიკვეთა დაბალი </a:t>
            </a:r>
            <a:r>
              <a:rPr lang="ka-GE" sz="2200" b="1" dirty="0">
                <a:solidFill>
                  <a:srgbClr val="42494E"/>
                </a:solidFill>
                <a:latin typeface="+mn-lt"/>
                <a:ea typeface="Libre Baskerville"/>
                <a:cs typeface="Libre Baskerville"/>
              </a:rPr>
              <a:t>მოტივაციის ერთ-ერთი </a:t>
            </a:r>
            <a:r>
              <a:rPr lang="ka-GE" sz="2200" b="1" dirty="0" smtClean="0">
                <a:solidFill>
                  <a:srgbClr val="42494E"/>
                </a:solidFill>
                <a:latin typeface="+mn-lt"/>
                <a:ea typeface="Libre Baskerville"/>
                <a:cs typeface="Libre Baskerville"/>
              </a:rPr>
              <a:t>მიზეზი: </a:t>
            </a:r>
            <a:endParaRPr lang="en-US" sz="2200" b="1" dirty="0" smtClean="0">
              <a:solidFill>
                <a:srgbClr val="42494E"/>
              </a:solidFill>
              <a:latin typeface="+mn-lt"/>
              <a:ea typeface="Libre Baskerville"/>
              <a:cs typeface="Libre Baskerville"/>
            </a:endParaRPr>
          </a:p>
          <a:p>
            <a:pPr marL="0" indent="0" algn="ctr">
              <a:buClr>
                <a:schemeClr val="accent1"/>
              </a:buClr>
              <a:buSzPts val="2210"/>
            </a:pPr>
            <a:endParaRPr lang="en-US" sz="2200" b="1" dirty="0" smtClean="0">
              <a:solidFill>
                <a:srgbClr val="42494E"/>
              </a:solidFill>
              <a:latin typeface="+mn-lt"/>
              <a:ea typeface="Libre Baskerville"/>
              <a:cs typeface="Libre Baskerville"/>
            </a:endParaRPr>
          </a:p>
          <a:p>
            <a:pPr marL="0" indent="0" algn="ctr">
              <a:buClr>
                <a:schemeClr val="accent1"/>
              </a:buClr>
              <a:buSzPts val="2210"/>
            </a:pPr>
            <a:r>
              <a:rPr lang="ka-GE" sz="2200" b="1" spc="300" dirty="0" smtClean="0">
                <a:solidFill>
                  <a:srgbClr val="2A95B7"/>
                </a:solidFill>
                <a:latin typeface="+mn-lt"/>
                <a:ea typeface="Libre Baskerville"/>
                <a:cs typeface="Libre Baskerville"/>
              </a:rPr>
              <a:t>“</a:t>
            </a:r>
            <a:r>
              <a:rPr lang="ka-GE" sz="2200" b="1" spc="300" dirty="0">
                <a:solidFill>
                  <a:srgbClr val="2A95B7"/>
                </a:solidFill>
                <a:latin typeface="+mn-lt"/>
                <a:ea typeface="Libre Baskerville"/>
                <a:cs typeface="Libre Baskerville"/>
              </a:rPr>
              <a:t>უთანასწორობა”</a:t>
            </a:r>
          </a:p>
        </p:txBody>
      </p:sp>
    </p:spTree>
    <p:extLst>
      <p:ext uri="{BB962C8B-B14F-4D97-AF65-F5344CB8AC3E}">
        <p14:creationId xmlns:p14="http://schemas.microsoft.com/office/powerpoint/2010/main" val="153057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latin typeface="Sylfaen" panose="010A0502050306030303" pitchFamily="18" charset="0"/>
              </a:rPr>
              <a:t>8</a:t>
            </a:fld>
            <a:endParaRPr sz="1200">
              <a:latin typeface="Sylfaen" panose="010A0502050306030303" pitchFamily="18" charset="0"/>
            </a:endParaRPr>
          </a:p>
        </p:txBody>
      </p:sp>
      <p:sp>
        <p:nvSpPr>
          <p:cNvPr id="9" name="Google Shape;65;p14"/>
          <p:cNvSpPr/>
          <p:nvPr/>
        </p:nvSpPr>
        <p:spPr>
          <a:xfrm flipH="1">
            <a:off x="1904369" y="678096"/>
            <a:ext cx="332510" cy="304317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A95B7"/>
              </a:solidFill>
              <a:latin typeface="Sylfaen" panose="010A05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4276" y="726831"/>
            <a:ext cx="4633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600" b="1" dirty="0" smtClean="0">
                <a:solidFill>
                  <a:srgbClr val="2C95B5"/>
                </a:solidFill>
                <a:latin typeface="Sylfaen" panose="010A0502050306030303" pitchFamily="18" charset="0"/>
              </a:rPr>
              <a:t>რას ნიშნავს მოსწავლეებისთვის უთანასწორობა?</a:t>
            </a:r>
            <a:endParaRPr lang="en-US" sz="1600" b="1" dirty="0">
              <a:solidFill>
                <a:srgbClr val="2C95B5"/>
              </a:solidFill>
              <a:latin typeface="Sylfaen" panose="010A050205030603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2970" y="2004646"/>
            <a:ext cx="666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ts val="580"/>
              </a:spcBef>
              <a:buClr>
                <a:schemeClr val="accent1"/>
              </a:buClr>
              <a:buSzPts val="1785"/>
            </a:pPr>
            <a:r>
              <a:rPr lang="ka-GE" sz="1200" i="1" dirty="0">
                <a:solidFill>
                  <a:srgbClr val="2C95B5"/>
                </a:solidFill>
                <a:latin typeface="Sylfaen" panose="010A0502050306030303" pitchFamily="18" charset="0"/>
                <a:ea typeface="Libre Baskerville"/>
                <a:cs typeface="Libre Baskerville"/>
                <a:sym typeface="Libre Baskerville"/>
              </a:rPr>
              <a:t>„უთანასწორობაა,</a:t>
            </a:r>
            <a:r>
              <a:rPr lang="ka-GE" sz="1200" i="1" dirty="0">
                <a:solidFill>
                  <a:schemeClr val="dk1"/>
                </a:solidFill>
                <a:latin typeface="Sylfaen" panose="010A0502050306030303" pitchFamily="18" charset="0"/>
                <a:ea typeface="Libre Baskerville"/>
                <a:cs typeface="Libre Baskerville"/>
                <a:sym typeface="Libre Baskerville"/>
              </a:rPr>
              <a:t> როცა გიყურებენ როგორც ავადმყოფს,</a:t>
            </a:r>
            <a:r>
              <a:rPr lang="en-US" sz="1200" i="1" dirty="0">
                <a:solidFill>
                  <a:schemeClr val="dk1"/>
                </a:solidFill>
                <a:latin typeface="Sylfaen" panose="010A0502050306030303" pitchFamily="18" charset="0"/>
                <a:ea typeface="Libre Baskerville"/>
                <a:cs typeface="Libre Baskerville"/>
                <a:sym typeface="Libre Baskerville"/>
              </a:rPr>
              <a:t> </a:t>
            </a:r>
            <a:r>
              <a:rPr lang="ka-GE" sz="1200" i="1" dirty="0">
                <a:solidFill>
                  <a:schemeClr val="dk1"/>
                </a:solidFill>
                <a:latin typeface="Sylfaen" panose="010A0502050306030303" pitchFamily="18" charset="0"/>
                <a:ea typeface="Libre Baskerville"/>
                <a:cs typeface="Libre Baskerville"/>
                <a:sym typeface="Libre Baskerville"/>
              </a:rPr>
              <a:t>ეცოდები და </a:t>
            </a:r>
            <a:r>
              <a:rPr lang="ka-GE" sz="1200" i="1" dirty="0" smtClean="0">
                <a:solidFill>
                  <a:schemeClr val="dk1"/>
                </a:solidFill>
                <a:latin typeface="Sylfaen" panose="010A0502050306030303" pitchFamily="18" charset="0"/>
                <a:ea typeface="Libre Baskerville"/>
                <a:cs typeface="Libre Baskerville"/>
                <a:sym typeface="Libre Baskerville"/>
              </a:rPr>
              <a:t>ცდილობენ </a:t>
            </a:r>
            <a:r>
              <a:rPr lang="ka-GE" sz="1200" i="1" dirty="0">
                <a:solidFill>
                  <a:schemeClr val="dk1"/>
                </a:solidFill>
                <a:latin typeface="Sylfaen" panose="010A0502050306030303" pitchFamily="18" charset="0"/>
                <a:ea typeface="Libre Baskerville"/>
                <a:cs typeface="Libre Baskerville"/>
                <a:sym typeface="Libre Baskerville"/>
              </a:rPr>
              <a:t>დაგეხმარონ. </a:t>
            </a:r>
            <a:r>
              <a:rPr lang="ka-GE" sz="1200" i="1" dirty="0" smtClean="0">
                <a:solidFill>
                  <a:schemeClr val="dk1"/>
                </a:solidFill>
                <a:latin typeface="Sylfaen" panose="010A0502050306030303" pitchFamily="18" charset="0"/>
                <a:ea typeface="Libre Baskerville"/>
                <a:cs typeface="Libre Baskerville"/>
                <a:sym typeface="Libre Baskerville"/>
              </a:rPr>
              <a:t>მინდა, თანასწორად </a:t>
            </a:r>
            <a:r>
              <a:rPr lang="ka-GE" sz="1200" i="1" dirty="0">
                <a:solidFill>
                  <a:schemeClr val="dk1"/>
                </a:solidFill>
                <a:latin typeface="Sylfaen" panose="010A0502050306030303" pitchFamily="18" charset="0"/>
                <a:ea typeface="Libre Baskerville"/>
                <a:cs typeface="Libre Baskerville"/>
                <a:sym typeface="Libre Baskerville"/>
              </a:rPr>
              <a:t>აღმიქვან.“</a:t>
            </a:r>
            <a:endParaRPr lang="en-US" sz="1200" i="1" dirty="0">
              <a:solidFill>
                <a:schemeClr val="dk1"/>
              </a:solidFill>
              <a:latin typeface="Sylfaen" panose="010A0502050306030303" pitchFamily="18" charset="0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7153" y="1262359"/>
            <a:ext cx="69810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accent1"/>
              </a:buClr>
              <a:buSzPts val="2210"/>
            </a:pPr>
            <a:r>
              <a:rPr lang="ka-GE" sz="1200" dirty="0">
                <a:solidFill>
                  <a:srgbClr val="2C95B5"/>
                </a:solidFill>
                <a:latin typeface="Sylfaen" panose="010A0502050306030303" pitchFamily="18" charset="0"/>
                <a:ea typeface="Libre Baskerville"/>
                <a:cs typeface="Libre Baskerville"/>
                <a:sym typeface="Libre Baskerville"/>
              </a:rPr>
              <a:t>„</a:t>
            </a:r>
            <a:r>
              <a:rPr lang="ka-GE" sz="1200" i="1" dirty="0">
                <a:solidFill>
                  <a:srgbClr val="2C95B5"/>
                </a:solidFill>
                <a:latin typeface="Sylfaen" panose="010A0502050306030303" pitchFamily="18" charset="0"/>
                <a:ea typeface="Libre Baskerville"/>
                <a:cs typeface="Libre Baskerville"/>
                <a:sym typeface="Libre Baskerville"/>
              </a:rPr>
              <a:t>უთანასწორობაა, </a:t>
            </a:r>
            <a:r>
              <a:rPr lang="ka-GE" sz="1200" i="1" dirty="0">
                <a:solidFill>
                  <a:schemeClr val="dk1"/>
                </a:solidFill>
                <a:latin typeface="Sylfaen" panose="010A0502050306030303" pitchFamily="18" charset="0"/>
                <a:ea typeface="Libre Baskerville"/>
                <a:cs typeface="Libre Baskerville"/>
                <a:sym typeface="Libre Baskerville"/>
              </a:rPr>
              <a:t>როცა ჩემს კლასელს კვირაში 3-ჯერ ახალი ტანსაცმელი აცვია, </a:t>
            </a:r>
          </a:p>
          <a:p>
            <a:pPr lvl="0">
              <a:buClr>
                <a:schemeClr val="accent1"/>
              </a:buClr>
              <a:buSzPts val="2210"/>
            </a:pPr>
            <a:r>
              <a:rPr lang="ka-GE" sz="1200" i="1" dirty="0">
                <a:solidFill>
                  <a:schemeClr val="dk1"/>
                </a:solidFill>
                <a:latin typeface="Sylfaen" panose="010A0502050306030303" pitchFamily="18" charset="0"/>
                <a:ea typeface="Libre Baskerville"/>
                <a:cs typeface="Libre Baskerville"/>
                <a:sym typeface="Libre Baskerville"/>
              </a:rPr>
              <a:t>დედა ჩემთვის სამ თვეშიც ვერ ყიდულობს ახალს,</a:t>
            </a:r>
            <a:r>
              <a:rPr lang="en-US" sz="1200" i="1" dirty="0">
                <a:solidFill>
                  <a:schemeClr val="dk1"/>
                </a:solidFill>
                <a:latin typeface="Sylfaen" panose="010A0502050306030303" pitchFamily="18" charset="0"/>
                <a:ea typeface="Libre Baskerville"/>
                <a:cs typeface="Libre Baskerville"/>
                <a:sym typeface="Libre Baskerville"/>
              </a:rPr>
              <a:t> </a:t>
            </a:r>
            <a:r>
              <a:rPr lang="ka-GE" sz="1200" i="1" dirty="0">
                <a:solidFill>
                  <a:schemeClr val="dk1"/>
                </a:solidFill>
                <a:latin typeface="Sylfaen" panose="010A0502050306030303" pitchFamily="18" charset="0"/>
                <a:ea typeface="Libre Baskerville"/>
                <a:cs typeface="Libre Baskerville"/>
                <a:sym typeface="Libre Baskerville"/>
              </a:rPr>
              <a:t>ჩემი კლასელი კი ზემოდან</a:t>
            </a:r>
            <a:r>
              <a:rPr lang="ka-GE" sz="1200" i="1" dirty="0">
                <a:latin typeface="Sylfaen" panose="010A0502050306030303" pitchFamily="18" charset="0"/>
              </a:rPr>
              <a:t> </a:t>
            </a:r>
            <a:r>
              <a:rPr lang="ka-GE" sz="1200" i="1" dirty="0">
                <a:solidFill>
                  <a:schemeClr val="dk1"/>
                </a:solidFill>
                <a:latin typeface="Sylfaen" panose="010A0502050306030303" pitchFamily="18" charset="0"/>
                <a:ea typeface="Libre Baskerville"/>
                <a:cs typeface="Libre Baskerville"/>
                <a:sym typeface="Libre Baskerville"/>
              </a:rPr>
              <a:t>მიყურებს.“</a:t>
            </a:r>
          </a:p>
        </p:txBody>
      </p:sp>
      <p:sp>
        <p:nvSpPr>
          <p:cNvPr id="4" name="Rectangle 3"/>
          <p:cNvSpPr/>
          <p:nvPr/>
        </p:nvSpPr>
        <p:spPr>
          <a:xfrm>
            <a:off x="937846" y="2718234"/>
            <a:ext cx="6541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580"/>
              </a:spcBef>
              <a:buClr>
                <a:schemeClr val="accent1"/>
              </a:buClr>
              <a:buSzPts val="1785"/>
            </a:pPr>
            <a:r>
              <a:rPr lang="ka-GE" sz="1200" i="1" dirty="0">
                <a:solidFill>
                  <a:srgbClr val="2C95B5"/>
                </a:solidFill>
                <a:latin typeface="Sylfaen" panose="010A0502050306030303" pitchFamily="18" charset="0"/>
                <a:ea typeface="Libre Baskerville"/>
                <a:cs typeface="Libre Baskerville"/>
                <a:sym typeface="Libre Baskerville"/>
              </a:rPr>
              <a:t>„უთანასწორობაა, </a:t>
            </a:r>
            <a:r>
              <a:rPr lang="ka-GE" sz="1200" i="1" dirty="0">
                <a:solidFill>
                  <a:schemeClr val="dk1"/>
                </a:solidFill>
                <a:latin typeface="Sylfaen" panose="010A0502050306030303" pitchFamily="18" charset="0"/>
                <a:ea typeface="Libre Baskerville"/>
                <a:cs typeface="Libre Baskerville"/>
                <a:sym typeface="Libre Baskerville"/>
              </a:rPr>
              <a:t>როცა გვეუბნებიან, ბიჭი ხარ და ოჯახი უნდა არჩინო, ამიტომ უნდა ისწავლო. ბიჭებს უფრო მკაცრად გვექცევიან, ვიდრე გოგონებს.”</a:t>
            </a:r>
            <a:endParaRPr lang="en-US" sz="1200" i="1" dirty="0">
              <a:solidFill>
                <a:schemeClr val="dk1"/>
              </a:solidFill>
              <a:latin typeface="Sylfaen" panose="010A0502050306030303" pitchFamily="18" charset="0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4385" y="3504026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ts val="580"/>
              </a:spcBef>
              <a:buClr>
                <a:schemeClr val="accent1"/>
              </a:buClr>
              <a:buSzPts val="1785"/>
            </a:pPr>
            <a:r>
              <a:rPr lang="ka-GE" sz="1200" i="1" dirty="0">
                <a:solidFill>
                  <a:srgbClr val="2C95B5"/>
                </a:solidFill>
                <a:latin typeface="Sylfaen" panose="010A0502050306030303" pitchFamily="18" charset="0"/>
                <a:ea typeface="Libre Baskerville"/>
                <a:cs typeface="Libre Baskerville"/>
                <a:sym typeface="Libre Baskerville"/>
              </a:rPr>
              <a:t>„უთანასწორობაა, </a:t>
            </a:r>
            <a:r>
              <a:rPr lang="ka-GE" sz="1200" i="1" dirty="0">
                <a:solidFill>
                  <a:schemeClr val="dk1"/>
                </a:solidFill>
                <a:latin typeface="Sylfaen" panose="010A0502050306030303" pitchFamily="18" charset="0"/>
                <a:ea typeface="Libre Baskerville"/>
                <a:cs typeface="Libre Baskerville"/>
                <a:sym typeface="Libre Baskerville"/>
              </a:rPr>
              <a:t>როცა მასწავლებელს ეტყობა, რომ ბიჭებთან უფრო მოსწონს </a:t>
            </a:r>
            <a:r>
              <a:rPr lang="ka-GE" sz="1200" i="1" dirty="0" smtClean="0">
                <a:solidFill>
                  <a:schemeClr val="dk1"/>
                </a:solidFill>
                <a:latin typeface="Sylfaen" panose="010A0502050306030303" pitchFamily="18" charset="0"/>
                <a:ea typeface="Libre Baskerville"/>
                <a:cs typeface="Libre Baskerville"/>
                <a:sym typeface="Libre Baskerville"/>
              </a:rPr>
              <a:t>მუშაობა.როცა </a:t>
            </a:r>
            <a:r>
              <a:rPr lang="ka-GE" sz="1200" i="1" dirty="0">
                <a:solidFill>
                  <a:schemeClr val="dk1"/>
                </a:solidFill>
                <a:latin typeface="Sylfaen" panose="010A0502050306030303" pitchFamily="18" charset="0"/>
                <a:ea typeface="Libre Baskerville"/>
                <a:cs typeface="Libre Baskerville"/>
                <a:sym typeface="Libre Baskerville"/>
              </a:rPr>
              <a:t>რთულ კითხვას სვამს, ბიჭებს უყურებს. ამ დროს  აღარ მინდა პასუხი გავცე.“</a:t>
            </a:r>
            <a:endParaRPr lang="ka-GE" sz="1200" i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02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1" name="Google Shape;141;p18"/>
          <p:cNvSpPr txBox="1">
            <a:spLocks noGrp="1"/>
          </p:cNvSpPr>
          <p:nvPr>
            <p:ph type="body" idx="1"/>
          </p:nvPr>
        </p:nvSpPr>
        <p:spPr>
          <a:xfrm>
            <a:off x="1262620" y="1283000"/>
            <a:ext cx="6626914" cy="1836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044"/>
              <a:buNone/>
            </a:pPr>
            <a:r>
              <a:rPr lang="ka-GE" sz="2400" b="1" dirty="0" smtClean="0">
                <a:solidFill>
                  <a:srgbClr val="2A95B7"/>
                </a:solidFill>
                <a:latin typeface="+mj-lt"/>
              </a:rPr>
              <a:t>რა ნაბიჯები გადავდგით? </a:t>
            </a:r>
            <a:endParaRPr lang="en-US" sz="2400" b="1" dirty="0" smtClean="0">
              <a:solidFill>
                <a:srgbClr val="2A95B7"/>
              </a:solidFill>
              <a:latin typeface="+mj-lt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044"/>
              <a:buNone/>
            </a:pPr>
            <a:endParaRPr lang="en-US" sz="1600" dirty="0" smtClean="0">
              <a:latin typeface="+mj-lt"/>
            </a:endParaRP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Clr>
                <a:schemeClr val="accent1"/>
              </a:buClr>
              <a:buSzPts val="2044"/>
              <a:buFont typeface="Noto Sans Symbols"/>
              <a:buChar char="●"/>
            </a:pPr>
            <a:r>
              <a:rPr lang="en-US" sz="1800" dirty="0" smtClean="0">
                <a:solidFill>
                  <a:schemeClr val="tx1"/>
                </a:solidFill>
                <a:latin typeface="Sylfaen" panose="010A0502050306030303" pitchFamily="18" charset="0"/>
                <a:ea typeface="Libre Baskerville"/>
                <a:cs typeface="Libre Baskerville"/>
                <a:sym typeface="Libre Baskerville"/>
              </a:rPr>
              <a:t>STEM </a:t>
            </a:r>
            <a:r>
              <a:rPr lang="ka-GE" sz="1800" dirty="0" smtClean="0">
                <a:solidFill>
                  <a:schemeClr val="tx1"/>
                </a:solidFill>
                <a:latin typeface="Sylfaen" panose="010A0502050306030303" pitchFamily="18" charset="0"/>
                <a:ea typeface="Libre Baskerville"/>
                <a:cs typeface="Libre Baskerville"/>
                <a:sym typeface="Libre Baskerville"/>
              </a:rPr>
              <a:t>საგნებში ტესტირება </a:t>
            </a:r>
            <a:endParaRPr lang="ka-GE" sz="1800" b="0" i="0" u="none" strike="noStrike" cap="none" dirty="0" smtClean="0">
              <a:solidFill>
                <a:schemeClr val="tx1"/>
              </a:solidFill>
              <a:latin typeface="Sylfaen" panose="010A0502050306030303" pitchFamily="18" charset="0"/>
              <a:ea typeface="Libre Baskerville"/>
              <a:cs typeface="Libre Baskerville"/>
              <a:sym typeface="Libre Baskerville"/>
            </a:endParaRPr>
          </a:p>
          <a:p>
            <a:pPr marL="0" indent="0">
              <a:lnSpc>
                <a:spcPct val="80000"/>
              </a:lnSpc>
              <a:spcBef>
                <a:spcPts val="580"/>
              </a:spcBef>
              <a:buClr>
                <a:schemeClr val="accent1"/>
              </a:buClr>
              <a:buSzPts val="2044"/>
              <a:buNone/>
            </a:pPr>
            <a:endParaRPr lang="ka-GE" sz="1800" dirty="0">
              <a:solidFill>
                <a:schemeClr val="tx1"/>
              </a:solidFill>
              <a:latin typeface="Sylfaen" panose="010A0502050306030303" pitchFamily="18" charset="0"/>
              <a:sym typeface="Libre Baskerville"/>
            </a:endParaRP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Clr>
                <a:schemeClr val="accent1"/>
              </a:buClr>
              <a:buSzPts val="2044"/>
              <a:buFont typeface="Noto Sans Symbols"/>
              <a:buChar char="●"/>
            </a:pP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ea typeface="Libre Baskerville"/>
                <a:cs typeface="Libre Baskerville"/>
                <a:sym typeface="Libre Baskerville"/>
              </a:rPr>
              <a:t>STEM </a:t>
            </a:r>
            <a:r>
              <a:rPr lang="ka-GE" sz="1800" dirty="0" smtClean="0">
                <a:solidFill>
                  <a:schemeClr val="tx1"/>
                </a:solidFill>
                <a:latin typeface="Sylfaen" panose="010A0502050306030303" pitchFamily="18" charset="0"/>
                <a:ea typeface="Libre Baskerville"/>
                <a:cs typeface="Libre Baskerville"/>
                <a:sym typeface="Libre Baskerville"/>
              </a:rPr>
              <a:t> </a:t>
            </a:r>
            <a:r>
              <a:rPr lang="ka-GE" sz="1800" dirty="0" smtClean="0">
                <a:solidFill>
                  <a:schemeClr val="tx1"/>
                </a:solidFill>
                <a:latin typeface="Sylfaen" panose="010A0502050306030303" pitchFamily="18" charset="0"/>
              </a:rPr>
              <a:t>საგნების </a:t>
            </a:r>
            <a:r>
              <a:rPr lang="ka-GE" sz="1800" dirty="0">
                <a:solidFill>
                  <a:schemeClr val="tx1"/>
                </a:solidFill>
                <a:latin typeface="Sylfaen" panose="010A0502050306030303" pitchFamily="18" charset="0"/>
              </a:rPr>
              <a:t>შემაჯამებელი სამუშაოების შედეგების ანალიზი.</a:t>
            </a: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044"/>
              <a:buFont typeface="Noto Sans Symbols"/>
              <a:buChar char="●"/>
            </a:pPr>
            <a:endParaRPr sz="1600" b="0" i="0" u="none" strike="noStrike" cap="none" dirty="0">
              <a:solidFill>
                <a:schemeClr val="dk1"/>
              </a:solidFill>
              <a:latin typeface="+mj-lt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yt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479</Words>
  <Application>Microsoft Office PowerPoint</Application>
  <PresentationFormat>On-screen Show (16:9)</PresentationFormat>
  <Paragraphs>104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Libre Baskerville</vt:lpstr>
      <vt:lpstr>Noto Sans Symbols</vt:lpstr>
      <vt:lpstr>Sniglet</vt:lpstr>
      <vt:lpstr>Source Sans Pro</vt:lpstr>
      <vt:lpstr>Patrick Hand SC</vt:lpstr>
      <vt:lpstr>Sylfaen</vt:lpstr>
      <vt:lpstr>Seyton template</vt:lpstr>
      <vt:lpstr>PowerPoint Presentation</vt:lpstr>
      <vt:lpstr>PowerPoint Presentation</vt:lpstr>
      <vt:lpstr>PowerPoint Presentation</vt:lpstr>
      <vt:lpstr>პრეზენტაციის მიზანია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შედეგებზე დაყრდნობით დაგეგმილი აქტივობები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შედეგი.....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Ekaterine Kapanadze</dc:creator>
  <cp:lastModifiedBy>Ekaterine Kapanadze</cp:lastModifiedBy>
  <cp:revision>48</cp:revision>
  <dcterms:modified xsi:type="dcterms:W3CDTF">2018-09-05T13:50:01Z</dcterms:modified>
</cp:coreProperties>
</file>