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0" r:id="rId3"/>
    <p:sldId id="272" r:id="rId4"/>
    <p:sldId id="273" r:id="rId5"/>
    <p:sldId id="274" r:id="rId6"/>
    <p:sldId id="260" r:id="rId7"/>
    <p:sldId id="256" r:id="rId8"/>
    <p:sldId id="258" r:id="rId9"/>
    <p:sldId id="259" r:id="rId10"/>
    <p:sldId id="289" r:id="rId11"/>
    <p:sldId id="275" r:id="rId12"/>
    <p:sldId id="276" r:id="rId13"/>
    <p:sldId id="277" r:id="rId14"/>
    <p:sldId id="278" r:id="rId15"/>
    <p:sldId id="279" r:id="rId16"/>
    <p:sldId id="280" r:id="rId17"/>
    <p:sldId id="285" r:id="rId18"/>
    <p:sldId id="286" r:id="rId19"/>
    <p:sldId id="287" r:id="rId20"/>
    <p:sldId id="288" r:id="rId21"/>
    <p:sldId id="281" r:id="rId22"/>
    <p:sldId id="282" r:id="rId23"/>
    <p:sldId id="283" r:id="rId24"/>
    <p:sldId id="284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rgbClr val="7030A0"/>
                </a:solidFill>
                <a:latin typeface="Academy-RUS" pitchFamily="34" charset="0"/>
              </a:rPr>
              <a:t>Results</a:t>
            </a:r>
            <a:r>
              <a:rPr lang="en-US" sz="1600" baseline="0" dirty="0" smtClean="0">
                <a:solidFill>
                  <a:srgbClr val="7030A0"/>
                </a:solidFill>
                <a:latin typeface="Academy-RUS" pitchFamily="34" charset="0"/>
              </a:rPr>
              <a:t> of Rustavi #4 school at national </a:t>
            </a:r>
            <a:r>
              <a:rPr lang="en-US" sz="1600" baseline="0" dirty="0" smtClean="0">
                <a:solidFill>
                  <a:srgbClr val="7030A0"/>
                </a:solidFill>
                <a:latin typeface="Academy-RUS" pitchFamily="34" charset="0"/>
              </a:rPr>
              <a:t>exams,</a:t>
            </a:r>
            <a:r>
              <a:rPr lang="en-US" sz="1600" dirty="0" smtClean="0">
                <a:solidFill>
                  <a:srgbClr val="7030A0"/>
                </a:solidFill>
                <a:latin typeface="Academy-RUS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cadNusx" pitchFamily="2" charset="0"/>
              </a:rPr>
              <a:t>2009-2017</a:t>
            </a:r>
            <a:endParaRPr lang="en-US" dirty="0">
              <a:solidFill>
                <a:srgbClr val="7030A0"/>
              </a:solidFill>
              <a:latin typeface="AcadNusx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'page 1'!$A$2</c:f>
              <c:strCache>
                <c:ptCount val="1"/>
                <c:pt idx="0">
                  <c:v>finished school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'page 1'!$B$1:$J$1</c:f>
              <c:strCache>
                <c:ptCount val="9"/>
                <c:pt idx="0">
                  <c:v>2016-2017</c:v>
                </c:pt>
                <c:pt idx="1">
                  <c:v>2015-2016</c:v>
                </c:pt>
                <c:pt idx="2">
                  <c:v>2014-105</c:v>
                </c:pt>
                <c:pt idx="3">
                  <c:v>2013-2014</c:v>
                </c:pt>
                <c:pt idx="4">
                  <c:v>2012-2013</c:v>
                </c:pt>
                <c:pt idx="5">
                  <c:v>2011-2012</c:v>
                </c:pt>
                <c:pt idx="6">
                  <c:v>2010-2011</c:v>
                </c:pt>
                <c:pt idx="7">
                  <c:v>2009-2010</c:v>
                </c:pt>
                <c:pt idx="8">
                  <c:v>2008-2009</c:v>
                </c:pt>
              </c:strCache>
            </c:strRef>
          </c:cat>
          <c:val>
            <c:numRef>
              <c:f>'page 1'!$B$2:$J$2</c:f>
              <c:numCache>
                <c:formatCode>General</c:formatCode>
                <c:ptCount val="9"/>
                <c:pt idx="0">
                  <c:v>72</c:v>
                </c:pt>
                <c:pt idx="1">
                  <c:v>70</c:v>
                </c:pt>
                <c:pt idx="2">
                  <c:v>68</c:v>
                </c:pt>
                <c:pt idx="3">
                  <c:v>53</c:v>
                </c:pt>
                <c:pt idx="4">
                  <c:v>64</c:v>
                </c:pt>
                <c:pt idx="5">
                  <c:v>72</c:v>
                </c:pt>
                <c:pt idx="6">
                  <c:v>48</c:v>
                </c:pt>
                <c:pt idx="7">
                  <c:v>65</c:v>
                </c:pt>
                <c:pt idx="8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93-4D4E-B03B-51A783D4B532}"/>
            </c:ext>
          </c:extLst>
        </c:ser>
        <c:ser>
          <c:idx val="1"/>
          <c:order val="1"/>
          <c:tx>
            <c:strRef>
              <c:f>'page 1'!$A$3</c:f>
              <c:strCache>
                <c:ptCount val="1"/>
                <c:pt idx="0">
                  <c:v>took  the exams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'page 1'!$B$1:$J$1</c:f>
              <c:strCache>
                <c:ptCount val="9"/>
                <c:pt idx="0">
                  <c:v>2016-2017</c:v>
                </c:pt>
                <c:pt idx="1">
                  <c:v>2015-2016</c:v>
                </c:pt>
                <c:pt idx="2">
                  <c:v>2014-105</c:v>
                </c:pt>
                <c:pt idx="3">
                  <c:v>2013-2014</c:v>
                </c:pt>
                <c:pt idx="4">
                  <c:v>2012-2013</c:v>
                </c:pt>
                <c:pt idx="5">
                  <c:v>2011-2012</c:v>
                </c:pt>
                <c:pt idx="6">
                  <c:v>2010-2011</c:v>
                </c:pt>
                <c:pt idx="7">
                  <c:v>2009-2010</c:v>
                </c:pt>
                <c:pt idx="8">
                  <c:v>2008-2009</c:v>
                </c:pt>
              </c:strCache>
            </c:strRef>
          </c:cat>
          <c:val>
            <c:numRef>
              <c:f>'page 1'!$B$3:$J$3</c:f>
              <c:numCache>
                <c:formatCode>General</c:formatCode>
                <c:ptCount val="9"/>
                <c:pt idx="0">
                  <c:v>71</c:v>
                </c:pt>
                <c:pt idx="1">
                  <c:v>70</c:v>
                </c:pt>
                <c:pt idx="2">
                  <c:v>67</c:v>
                </c:pt>
                <c:pt idx="3">
                  <c:v>53</c:v>
                </c:pt>
                <c:pt idx="4">
                  <c:v>64</c:v>
                </c:pt>
                <c:pt idx="5">
                  <c:v>70</c:v>
                </c:pt>
                <c:pt idx="6">
                  <c:v>41</c:v>
                </c:pt>
                <c:pt idx="7">
                  <c:v>58</c:v>
                </c:pt>
                <c:pt idx="8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93-4D4E-B03B-51A783D4B532}"/>
            </c:ext>
          </c:extLst>
        </c:ser>
        <c:ser>
          <c:idx val="2"/>
          <c:order val="2"/>
          <c:tx>
            <c:strRef>
              <c:f>'page 1'!$A$4</c:f>
              <c:strCache>
                <c:ptCount val="1"/>
                <c:pt idx="0">
                  <c:v>got enrolled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'page 1'!$B$1:$J$1</c:f>
              <c:strCache>
                <c:ptCount val="9"/>
                <c:pt idx="0">
                  <c:v>2016-2017</c:v>
                </c:pt>
                <c:pt idx="1">
                  <c:v>2015-2016</c:v>
                </c:pt>
                <c:pt idx="2">
                  <c:v>2014-105</c:v>
                </c:pt>
                <c:pt idx="3">
                  <c:v>2013-2014</c:v>
                </c:pt>
                <c:pt idx="4">
                  <c:v>2012-2013</c:v>
                </c:pt>
                <c:pt idx="5">
                  <c:v>2011-2012</c:v>
                </c:pt>
                <c:pt idx="6">
                  <c:v>2010-2011</c:v>
                </c:pt>
                <c:pt idx="7">
                  <c:v>2009-2010</c:v>
                </c:pt>
                <c:pt idx="8">
                  <c:v>2008-2009</c:v>
                </c:pt>
              </c:strCache>
            </c:strRef>
          </c:cat>
          <c:val>
            <c:numRef>
              <c:f>'page 1'!$B$4:$J$4</c:f>
              <c:numCache>
                <c:formatCode>General</c:formatCode>
                <c:ptCount val="9"/>
                <c:pt idx="0">
                  <c:v>70</c:v>
                </c:pt>
                <c:pt idx="1">
                  <c:v>70</c:v>
                </c:pt>
                <c:pt idx="2">
                  <c:v>66</c:v>
                </c:pt>
                <c:pt idx="3">
                  <c:v>53</c:v>
                </c:pt>
                <c:pt idx="4">
                  <c:v>64</c:v>
                </c:pt>
                <c:pt idx="5">
                  <c:v>67</c:v>
                </c:pt>
                <c:pt idx="6">
                  <c:v>39</c:v>
                </c:pt>
                <c:pt idx="7">
                  <c:v>55</c:v>
                </c:pt>
                <c:pt idx="8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93-4D4E-B03B-51A783D4B532}"/>
            </c:ext>
          </c:extLst>
        </c:ser>
        <c:ser>
          <c:idx val="3"/>
          <c:order val="3"/>
          <c:tx>
            <c:strRef>
              <c:f>'page 1'!$A$5</c:f>
              <c:strCache>
                <c:ptCount val="1"/>
                <c:pt idx="0">
                  <c:v>obtained grant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'page 1'!$B$1:$J$1</c:f>
              <c:strCache>
                <c:ptCount val="9"/>
                <c:pt idx="0">
                  <c:v>2016-2017</c:v>
                </c:pt>
                <c:pt idx="1">
                  <c:v>2015-2016</c:v>
                </c:pt>
                <c:pt idx="2">
                  <c:v>2014-105</c:v>
                </c:pt>
                <c:pt idx="3">
                  <c:v>2013-2014</c:v>
                </c:pt>
                <c:pt idx="4">
                  <c:v>2012-2013</c:v>
                </c:pt>
                <c:pt idx="5">
                  <c:v>2011-2012</c:v>
                </c:pt>
                <c:pt idx="6">
                  <c:v>2010-2011</c:v>
                </c:pt>
                <c:pt idx="7">
                  <c:v>2009-2010</c:v>
                </c:pt>
                <c:pt idx="8">
                  <c:v>2008-2009</c:v>
                </c:pt>
              </c:strCache>
            </c:strRef>
          </c:cat>
          <c:val>
            <c:numRef>
              <c:f>'page 1'!$B$5:$J$5</c:f>
              <c:numCache>
                <c:formatCode>General</c:formatCode>
                <c:ptCount val="9"/>
                <c:pt idx="0">
                  <c:v>58</c:v>
                </c:pt>
                <c:pt idx="1">
                  <c:v>60</c:v>
                </c:pt>
                <c:pt idx="2">
                  <c:v>43</c:v>
                </c:pt>
                <c:pt idx="3">
                  <c:v>43</c:v>
                </c:pt>
                <c:pt idx="4">
                  <c:v>40</c:v>
                </c:pt>
                <c:pt idx="5">
                  <c:v>44</c:v>
                </c:pt>
                <c:pt idx="6">
                  <c:v>28</c:v>
                </c:pt>
                <c:pt idx="7">
                  <c:v>40</c:v>
                </c:pt>
                <c:pt idx="8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93-4D4E-B03B-51A783D4B532}"/>
            </c:ext>
          </c:extLst>
        </c:ser>
        <c:ser>
          <c:idx val="4"/>
          <c:order val="4"/>
          <c:tx>
            <c:strRef>
              <c:f>'page 1'!$A$6</c:f>
              <c:strCache>
                <c:ptCount val="1"/>
                <c:pt idx="0">
                  <c:v>100% grant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'page 1'!$B$1:$J$1</c:f>
              <c:strCache>
                <c:ptCount val="9"/>
                <c:pt idx="0">
                  <c:v>2016-2017</c:v>
                </c:pt>
                <c:pt idx="1">
                  <c:v>2015-2016</c:v>
                </c:pt>
                <c:pt idx="2">
                  <c:v>2014-105</c:v>
                </c:pt>
                <c:pt idx="3">
                  <c:v>2013-2014</c:v>
                </c:pt>
                <c:pt idx="4">
                  <c:v>2012-2013</c:v>
                </c:pt>
                <c:pt idx="5">
                  <c:v>2011-2012</c:v>
                </c:pt>
                <c:pt idx="6">
                  <c:v>2010-2011</c:v>
                </c:pt>
                <c:pt idx="7">
                  <c:v>2009-2010</c:v>
                </c:pt>
                <c:pt idx="8">
                  <c:v>2008-2009</c:v>
                </c:pt>
              </c:strCache>
            </c:strRef>
          </c:cat>
          <c:val>
            <c:numRef>
              <c:f>'page 1'!$B$6:$J$6</c:f>
              <c:numCache>
                <c:formatCode>General</c:formatCode>
                <c:ptCount val="9"/>
                <c:pt idx="0">
                  <c:v>20</c:v>
                </c:pt>
                <c:pt idx="1">
                  <c:v>16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6</c:v>
                </c:pt>
                <c:pt idx="6">
                  <c:v>13</c:v>
                </c:pt>
                <c:pt idx="7">
                  <c:v>10</c:v>
                </c:pt>
                <c:pt idx="8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93-4D4E-B03B-51A783D4B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30624"/>
        <c:axId val="37132160"/>
      </c:barChart>
      <c:catAx>
        <c:axId val="3713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32160"/>
        <c:crosses val="autoZero"/>
        <c:auto val="1"/>
        <c:lblAlgn val="ctr"/>
        <c:lblOffset val="100"/>
        <c:noMultiLvlLbl val="0"/>
      </c:catAx>
      <c:valAx>
        <c:axId val="3713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30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="1" i="0" baseline="0" dirty="0">
                <a:effectLst/>
              </a:rPr>
              <a:t>V </a:t>
            </a:r>
            <a:r>
              <a:rPr lang="en-US" sz="1200" b="1" i="0" baseline="0" dirty="0" smtClean="0">
                <a:effectLst/>
              </a:rPr>
              <a:t>b grade results in </a:t>
            </a:r>
            <a:r>
              <a:rPr lang="en-US" sz="1200" b="1" i="0" baseline="0" dirty="0" smtClean="0">
                <a:effectLst/>
              </a:rPr>
              <a:t>percentage,  </a:t>
            </a:r>
            <a:r>
              <a:rPr lang="en-US" sz="1200" b="1" i="0" baseline="0" dirty="0" smtClean="0">
                <a:effectLst/>
              </a:rPr>
              <a:t>semester</a:t>
            </a:r>
            <a:r>
              <a:rPr lang="ka-GE" sz="1200" b="1" i="0" baseline="0" dirty="0" smtClean="0">
                <a:effectLst/>
              </a:rPr>
              <a:t> </a:t>
            </a:r>
            <a:r>
              <a:rPr lang="en-US" sz="1200" b="1" i="0" baseline="0" dirty="0" smtClean="0">
                <a:effectLst/>
              </a:rPr>
              <a:t>I, </a:t>
            </a:r>
            <a:r>
              <a:rPr lang="ka-GE" sz="1200" b="1" i="0" baseline="0" dirty="0" smtClean="0">
                <a:effectLst/>
              </a:rPr>
              <a:t>2013-14 </a:t>
            </a:r>
            <a:r>
              <a:rPr lang="en-US" sz="1200" b="1" i="0" baseline="0" dirty="0" smtClean="0">
                <a:effectLst/>
              </a:rPr>
              <a:t>. Group supervisor N. </a:t>
            </a:r>
            <a:r>
              <a:rPr lang="en-US" sz="1200" b="1" i="0" baseline="0" dirty="0" err="1" smtClean="0">
                <a:effectLst/>
              </a:rPr>
              <a:t>Tikurishvili</a:t>
            </a:r>
            <a:endParaRPr lang="en-US" sz="1200" dirty="0">
              <a:effectLst/>
            </a:endParaRPr>
          </a:p>
        </c:rich>
      </c:tx>
      <c:layout/>
      <c:overlay val="0"/>
    </c:title>
    <c:autoTitleDeleted val="0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052351276972087E-2"/>
          <c:y val="8.4295774895254694E-2"/>
          <c:w val="0.94864519020835447"/>
          <c:h val="0.8205359772367649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E8-4A56-9813-97483EBFD511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E8-4A56-9813-97483EBFD51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E8-4A56-9813-97483EBFD511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E8-4A56-9813-97483EBFD511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E8-4A56-9813-97483EBFD51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E8-4A56-9813-97483EBFD5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Sheet1!$A$7:$J$8</c:f>
              <c:multiLvlStrCache>
                <c:ptCount val="10"/>
                <c:lvl>
                  <c:pt idx="0">
                    <c:v>ას 1.2</c:v>
                  </c:pt>
                  <c:pt idx="1">
                    <c:v>ას3.4</c:v>
                  </c:pt>
                  <c:pt idx="2">
                    <c:v>ას5.6</c:v>
                  </c:pt>
                  <c:pt idx="3">
                    <c:v>ას7.8</c:v>
                  </c:pt>
                  <c:pt idx="4">
                    <c:v>ას9.10</c:v>
                  </c:pt>
                  <c:pt idx="5">
                    <c:v>ას 1.2</c:v>
                  </c:pt>
                  <c:pt idx="6">
                    <c:v>ას3.4</c:v>
                  </c:pt>
                  <c:pt idx="7">
                    <c:v>ას5.6</c:v>
                  </c:pt>
                  <c:pt idx="8">
                    <c:v>ას7.8</c:v>
                  </c:pt>
                  <c:pt idx="9">
                    <c:v>ას9.10</c:v>
                  </c:pt>
                </c:lvl>
                <c:lvl>
                  <c:pt idx="0">
                    <c:v>მათემატიკა/ა.ხოჯაშვილი</c:v>
                  </c:pt>
                  <c:pt idx="5">
                    <c:v>ქართული/ნ.მდინარაძე,  შ.ჭიღლაძე</c:v>
                  </c:pt>
                </c:lvl>
              </c:multiLvlStrCache>
            </c:multiLvlStrRef>
          </c:cat>
          <c:val>
            <c:numRef>
              <c:f>Sheet1!$A$9:$J$9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 formatCode="0.0">
                  <c:v>20.689655172413794</c:v>
                </c:pt>
                <c:pt idx="3" formatCode="0.0">
                  <c:v>44.827586206896555</c:v>
                </c:pt>
                <c:pt idx="4" formatCode="0.0">
                  <c:v>34.482758620689658</c:v>
                </c:pt>
                <c:pt idx="5" formatCode="0.0">
                  <c:v>0</c:v>
                </c:pt>
                <c:pt idx="6" formatCode="0.0">
                  <c:v>10.344827586206897</c:v>
                </c:pt>
                <c:pt idx="7" formatCode="0.0">
                  <c:v>20.689655172413794</c:v>
                </c:pt>
                <c:pt idx="8" formatCode="0.0">
                  <c:v>55.172413793103445</c:v>
                </c:pt>
                <c:pt idx="9" formatCode="0.0">
                  <c:v>13.793103448275861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DE8-4A56-9813-97483EBFD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240960"/>
        <c:axId val="77262848"/>
        <c:axId val="0"/>
      </c:bar3DChart>
      <c:catAx>
        <c:axId val="7724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262848"/>
        <c:crosses val="autoZero"/>
        <c:auto val="1"/>
        <c:lblAlgn val="ctr"/>
        <c:lblOffset val="100"/>
        <c:noMultiLvlLbl val="0"/>
      </c:catAx>
      <c:valAx>
        <c:axId val="7726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240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results</a:t>
            </a:r>
            <a:r>
              <a:rPr lang="en-US" sz="1400" baseline="0" dirty="0" smtClean="0"/>
              <a:t> in </a:t>
            </a:r>
            <a:r>
              <a:rPr lang="en-US" sz="1400" baseline="0" dirty="0" smtClean="0"/>
              <a:t>math,  </a:t>
            </a:r>
            <a:r>
              <a:rPr lang="en-US" sz="1400" baseline="0" dirty="0" smtClean="0"/>
              <a:t>5</a:t>
            </a:r>
            <a:r>
              <a:rPr lang="en-US" sz="1400" baseline="30000" dirty="0" smtClean="0"/>
              <a:t>th</a:t>
            </a:r>
            <a:r>
              <a:rPr lang="en-US" sz="1400" baseline="0" dirty="0" smtClean="0"/>
              <a:t>  </a:t>
            </a:r>
            <a:r>
              <a:rPr lang="en-US" sz="1400" baseline="0" dirty="0" smtClean="0"/>
              <a:t>grade,</a:t>
            </a:r>
            <a:r>
              <a:rPr lang="ka-GE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smtClean="0"/>
              <a:t>semester</a:t>
            </a:r>
            <a:r>
              <a:rPr lang="ka-GE" sz="1400" dirty="0" smtClean="0"/>
              <a:t> </a:t>
            </a:r>
            <a:r>
              <a:rPr lang="en-US" sz="1400" dirty="0" smtClean="0"/>
              <a:t>I,</a:t>
            </a:r>
            <a:r>
              <a:rPr lang="en-US" sz="1400" baseline="0" dirty="0" smtClean="0"/>
              <a:t> acad. y. </a:t>
            </a:r>
            <a:r>
              <a:rPr lang="ka-GE" sz="1400" dirty="0" smtClean="0"/>
              <a:t>2013-14</a:t>
            </a:r>
            <a:endParaRPr lang="en-US" sz="1400" dirty="0"/>
          </a:p>
        </c:rich>
      </c:tx>
      <c:layout/>
      <c:overlay val="0"/>
    </c:title>
    <c:autoTitleDeleted val="0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B8-4FF1-A51E-F5B64FD23F6F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B8-4FF1-A51E-F5B64FD23F6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B8-4FF1-A51E-F5B64FD23F6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B8-4FF1-A51E-F5B64FD23F6F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B8-4FF1-A51E-F5B64FD23F6F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9B8-4FF1-A51E-F5B64FD23F6F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9B8-4FF1-A51E-F5B64FD23F6F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9B8-4FF1-A51E-F5B64FD23F6F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9B8-4FF1-A51E-F5B64FD23F6F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9B8-4FF1-A51E-F5B64FD23F6F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9B8-4FF1-A51E-F5B64FD23F6F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9B8-4FF1-A51E-F5B64FD23F6F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9B8-4FF1-A51E-F5B64FD23F6F}"/>
              </c:ext>
            </c:extLst>
          </c:dPt>
          <c:dPt>
            <c:idx val="2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9B8-4FF1-A51E-F5B64FD23F6F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9B8-4FF1-A51E-F5B64FD23F6F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9B8-4FF1-A51E-F5B64FD23F6F}"/>
              </c:ext>
            </c:extLst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9B8-4FF1-A51E-F5B64FD23F6F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9B8-4FF1-A51E-F5B64FD23F6F}"/>
              </c:ext>
            </c:extLst>
          </c:dPt>
          <c:dLbls>
            <c:dLbl>
              <c:idx val="19"/>
              <c:layout>
                <c:manualLayout>
                  <c:x val="2.98786181139122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9B8-4FF1-A51E-F5B64FD23F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Sheet1!$T$2:$AW$3</c:f>
              <c:multiLvlStrCache>
                <c:ptCount val="30"/>
                <c:lvl>
                  <c:pt idx="0">
                    <c:v>ას 1.2</c:v>
                  </c:pt>
                  <c:pt idx="1">
                    <c:v>ას3.4</c:v>
                  </c:pt>
                  <c:pt idx="2">
                    <c:v>ას5.6</c:v>
                  </c:pt>
                  <c:pt idx="3">
                    <c:v>ას7.8</c:v>
                  </c:pt>
                  <c:pt idx="4">
                    <c:v>ას9.10</c:v>
                  </c:pt>
                  <c:pt idx="5">
                    <c:v>ას 1.2</c:v>
                  </c:pt>
                  <c:pt idx="6">
                    <c:v>ას3.4</c:v>
                  </c:pt>
                  <c:pt idx="7">
                    <c:v>ას5.6</c:v>
                  </c:pt>
                  <c:pt idx="8">
                    <c:v>ას7.8</c:v>
                  </c:pt>
                  <c:pt idx="9">
                    <c:v>ას9.10</c:v>
                  </c:pt>
                  <c:pt idx="10">
                    <c:v>ას 1.2</c:v>
                  </c:pt>
                  <c:pt idx="11">
                    <c:v>ას3.4</c:v>
                  </c:pt>
                  <c:pt idx="12">
                    <c:v>ას5.6</c:v>
                  </c:pt>
                  <c:pt idx="13">
                    <c:v>ას7.8</c:v>
                  </c:pt>
                  <c:pt idx="14">
                    <c:v>ას9.10</c:v>
                  </c:pt>
                  <c:pt idx="15">
                    <c:v>ას 1.2</c:v>
                  </c:pt>
                  <c:pt idx="16">
                    <c:v>ას3.4</c:v>
                  </c:pt>
                  <c:pt idx="17">
                    <c:v>ას5.6</c:v>
                  </c:pt>
                  <c:pt idx="18">
                    <c:v>ას7.8</c:v>
                  </c:pt>
                  <c:pt idx="19">
                    <c:v>ას9.10</c:v>
                  </c:pt>
                  <c:pt idx="20">
                    <c:v>ას 1.2</c:v>
                  </c:pt>
                  <c:pt idx="21">
                    <c:v>ას3.4</c:v>
                  </c:pt>
                  <c:pt idx="22">
                    <c:v>ას5.6</c:v>
                  </c:pt>
                  <c:pt idx="23">
                    <c:v>ას7.8</c:v>
                  </c:pt>
                  <c:pt idx="24">
                    <c:v>ას9.10</c:v>
                  </c:pt>
                  <c:pt idx="25">
                    <c:v>ას 1.2</c:v>
                  </c:pt>
                  <c:pt idx="26">
                    <c:v>ას3.4</c:v>
                  </c:pt>
                  <c:pt idx="27">
                    <c:v>ას5.6</c:v>
                  </c:pt>
                  <c:pt idx="28">
                    <c:v>ას7.8</c:v>
                  </c:pt>
                  <c:pt idx="29">
                    <c:v>ას9.10</c:v>
                  </c:pt>
                </c:lvl>
                <c:lvl>
                  <c:pt idx="0">
                    <c:v>მათემატიკა ე.ფრიდონაშვილი</c:v>
                  </c:pt>
                  <c:pt idx="5">
                    <c:v>მათემატიკა/ა.ხოჯაშვილი</c:v>
                  </c:pt>
                  <c:pt idx="10">
                    <c:v>მათემატიკა/ლ.ქათამაძე</c:v>
                  </c:pt>
                  <c:pt idx="15">
                    <c:v>მათემატიკა/ა.ხოჯაშვილი</c:v>
                  </c:pt>
                  <c:pt idx="20">
                    <c:v>მათემატიკა/ნ.ხუცურაული</c:v>
                  </c:pt>
                  <c:pt idx="25">
                    <c:v>მათემატიკა  ე.ფრიდონაშვილი</c:v>
                  </c:pt>
                </c:lvl>
              </c:multiLvlStrCache>
            </c:multiLvlStrRef>
          </c:cat>
          <c:val>
            <c:numRef>
              <c:f>Sheet1!$T$4:$AW$4</c:f>
              <c:numCache>
                <c:formatCode>0.0</c:formatCode>
                <c:ptCount val="30"/>
                <c:pt idx="0" formatCode="General">
                  <c:v>0</c:v>
                </c:pt>
                <c:pt idx="1">
                  <c:v>3.5714285714285716</c:v>
                </c:pt>
                <c:pt idx="2">
                  <c:v>17.857142857142858</c:v>
                </c:pt>
                <c:pt idx="3">
                  <c:v>46.428571428571431</c:v>
                </c:pt>
                <c:pt idx="4">
                  <c:v>32.142857142857146</c:v>
                </c:pt>
                <c:pt idx="5" formatCode="General">
                  <c:v>0</c:v>
                </c:pt>
                <c:pt idx="6" formatCode="General">
                  <c:v>0</c:v>
                </c:pt>
                <c:pt idx="7">
                  <c:v>20.689655172413794</c:v>
                </c:pt>
                <c:pt idx="8">
                  <c:v>44.827586206896555</c:v>
                </c:pt>
                <c:pt idx="9">
                  <c:v>34.482758620689658</c:v>
                </c:pt>
                <c:pt idx="10" formatCode="General">
                  <c:v>0</c:v>
                </c:pt>
                <c:pt idx="11">
                  <c:v>6.666666666666667</c:v>
                </c:pt>
                <c:pt idx="12">
                  <c:v>10</c:v>
                </c:pt>
                <c:pt idx="13">
                  <c:v>46.666666666666664</c:v>
                </c:pt>
                <c:pt idx="14">
                  <c:v>26.666666666666668</c:v>
                </c:pt>
                <c:pt idx="15">
                  <c:v>3.4482758620689653</c:v>
                </c:pt>
                <c:pt idx="16">
                  <c:v>0</c:v>
                </c:pt>
                <c:pt idx="17">
                  <c:v>6.8965517241379306</c:v>
                </c:pt>
                <c:pt idx="18">
                  <c:v>44.827586206896555</c:v>
                </c:pt>
                <c:pt idx="19">
                  <c:v>44.827586206896555</c:v>
                </c:pt>
                <c:pt idx="20">
                  <c:v>6.666666666666667</c:v>
                </c:pt>
                <c:pt idx="21">
                  <c:v>16.666666666666668</c:v>
                </c:pt>
                <c:pt idx="22">
                  <c:v>30</c:v>
                </c:pt>
                <c:pt idx="23">
                  <c:v>43.333333333333336</c:v>
                </c:pt>
                <c:pt idx="24">
                  <c:v>3.3333333333333335</c:v>
                </c:pt>
                <c:pt idx="25">
                  <c:v>4.5454545454545459</c:v>
                </c:pt>
                <c:pt idx="26">
                  <c:v>4.5454545454545459</c:v>
                </c:pt>
                <c:pt idx="27">
                  <c:v>36.363636363636367</c:v>
                </c:pt>
                <c:pt idx="28">
                  <c:v>40.909090909090907</c:v>
                </c:pt>
                <c:pt idx="29">
                  <c:v>13.636363636363637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A9B8-4FF1-A51E-F5B64FD23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877056"/>
        <c:axId val="78891264"/>
        <c:axId val="0"/>
      </c:bar3DChart>
      <c:catAx>
        <c:axId val="7887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8891264"/>
        <c:crosses val="autoZero"/>
        <c:auto val="1"/>
        <c:lblAlgn val="ctr"/>
        <c:lblOffset val="100"/>
        <c:noMultiLvlLbl val="0"/>
      </c:catAx>
      <c:valAx>
        <c:axId val="7889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877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Results</a:t>
            </a:r>
            <a:r>
              <a:rPr lang="en-US" sz="1800" baseline="0" dirty="0" smtClean="0"/>
              <a:t> of 5</a:t>
            </a:r>
            <a:r>
              <a:rPr lang="en-US" sz="1800" baseline="30000" dirty="0" smtClean="0"/>
              <a:t>th</a:t>
            </a:r>
            <a:r>
              <a:rPr lang="en-US" sz="1800" baseline="0" dirty="0" smtClean="0"/>
              <a:t> grades in percentage , </a:t>
            </a:r>
            <a:r>
              <a:rPr lang="ka-GE" sz="1800" dirty="0" smtClean="0"/>
              <a:t> </a:t>
            </a:r>
            <a:r>
              <a:rPr lang="en-US" sz="1800" dirty="0" smtClean="0"/>
              <a:t> semester I,</a:t>
            </a:r>
            <a:r>
              <a:rPr lang="ka-GE" sz="1800" dirty="0" smtClean="0"/>
              <a:t>  </a:t>
            </a:r>
            <a:r>
              <a:rPr lang="en-US" sz="1800" dirty="0" smtClean="0"/>
              <a:t>acad. y.</a:t>
            </a:r>
            <a:r>
              <a:rPr lang="ka-GE" sz="1800" dirty="0" smtClean="0"/>
              <a:t>2013-14 </a:t>
            </a:r>
            <a:r>
              <a:rPr lang="en-US" sz="1800" baseline="0" dirty="0" smtClean="0"/>
              <a:t> </a:t>
            </a:r>
            <a:endParaRPr lang="en-US" sz="1800" dirty="0"/>
          </a:p>
        </c:rich>
      </c:tx>
      <c:layout/>
      <c:overlay val="0"/>
    </c:title>
    <c:autoTitleDeleted val="0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90-4D90-94A0-AE511A4AFA7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90-4D90-94A0-AE511A4AFA7E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90-4D90-94A0-AE511A4AFA7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90-4D90-94A0-AE511A4AFA7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90-4D90-94A0-AE511A4AFA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F90-4D90-94A0-AE511A4AFA7E}"/>
              </c:ext>
            </c:extLst>
          </c:dPt>
          <c:dLbls>
            <c:dLbl>
              <c:idx val="1"/>
              <c:layout>
                <c:manualLayout>
                  <c:x val="1.1962645274317115E-2"/>
                  <c:y val="-2.865472737048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90-4D90-94A0-AE511A4AFA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32761493770806E-2"/>
                  <c:y val="-2.645051757275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F90-4D90-94A0-AE511A4AFA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Sheet1!$A$64:$F$64</c:f>
              <c:strCache>
                <c:ptCount val="6"/>
                <c:pt idx="0">
                  <c:v>V ა</c:v>
                </c:pt>
                <c:pt idx="1">
                  <c:v>V ბ</c:v>
                </c:pt>
                <c:pt idx="2">
                  <c:v>V გ</c:v>
                </c:pt>
                <c:pt idx="3">
                  <c:v>V დ</c:v>
                </c:pt>
                <c:pt idx="4">
                  <c:v>V ე</c:v>
                </c:pt>
                <c:pt idx="5">
                  <c:v>V ვ</c:v>
                </c:pt>
              </c:strCache>
            </c:strRef>
          </c:cat>
          <c:val>
            <c:numRef>
              <c:f>Sheet1!$A$65:$F$65</c:f>
              <c:numCache>
                <c:formatCode>0.0</c:formatCode>
                <c:ptCount val="6"/>
                <c:pt idx="0">
                  <c:v>68.316326530612244</c:v>
                </c:pt>
                <c:pt idx="1">
                  <c:v>71.157635467980299</c:v>
                </c:pt>
                <c:pt idx="2">
                  <c:v>63.452380952380949</c:v>
                </c:pt>
                <c:pt idx="3">
                  <c:v>71.970443349753694</c:v>
                </c:pt>
                <c:pt idx="4">
                  <c:v>58.904761904761905</c:v>
                </c:pt>
                <c:pt idx="5">
                  <c:v>62.402597402597401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F90-4D90-94A0-AE511A4AFA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948608"/>
        <c:axId val="78953856"/>
        <c:axId val="0"/>
      </c:bar3DChart>
      <c:catAx>
        <c:axId val="7894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8953856"/>
        <c:crosses val="autoZero"/>
        <c:auto val="1"/>
        <c:lblAlgn val="ctr"/>
        <c:lblOffset val="100"/>
        <c:noMultiLvlLbl val="0"/>
      </c:catAx>
      <c:valAx>
        <c:axId val="789538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894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D8227-3EBF-40A3-8DC2-8CCD2A5189B2}" type="doc">
      <dgm:prSet loTypeId="urn:microsoft.com/office/officeart/2005/8/layout/radial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6A18C1-A2BE-4D32-9A2E-243F3D58FBFC}">
      <dgm:prSet phldrT="[Text]"/>
      <dgm:spPr/>
      <dgm:t>
        <a:bodyPr/>
        <a:lstStyle/>
        <a:p>
          <a:r>
            <a:rPr lang="en-US" dirty="0" smtClean="0"/>
            <a:t>Managing the instructional process</a:t>
          </a:r>
          <a:endParaRPr lang="en-US" dirty="0"/>
        </a:p>
      </dgm:t>
    </dgm:pt>
    <dgm:pt modelId="{165B752C-563C-4438-A58A-4C8956A533BC}" type="parTrans" cxnId="{D8D95B8E-40F0-4709-B9C7-710CE74E9FD8}">
      <dgm:prSet/>
      <dgm:spPr/>
      <dgm:t>
        <a:bodyPr/>
        <a:lstStyle/>
        <a:p>
          <a:endParaRPr lang="en-US"/>
        </a:p>
      </dgm:t>
    </dgm:pt>
    <dgm:pt modelId="{4BC45FD7-E1FE-4267-870D-5A8C7FE242DA}" type="sibTrans" cxnId="{D8D95B8E-40F0-4709-B9C7-710CE74E9FD8}">
      <dgm:prSet/>
      <dgm:spPr/>
      <dgm:t>
        <a:bodyPr/>
        <a:lstStyle/>
        <a:p>
          <a:endParaRPr lang="en-US"/>
        </a:p>
      </dgm:t>
    </dgm:pt>
    <dgm:pt modelId="{E0AB123E-DCF7-4075-A26D-B3D1956CFD6F}">
      <dgm:prSet phldrT="[Text]" custT="1"/>
      <dgm:spPr/>
      <dgm:t>
        <a:bodyPr/>
        <a:lstStyle/>
        <a:p>
          <a:r>
            <a:rPr lang="en-US" sz="2800" dirty="0" smtClean="0"/>
            <a:t>Financial management</a:t>
          </a:r>
          <a:endParaRPr lang="en-US" sz="2800" dirty="0"/>
        </a:p>
      </dgm:t>
    </dgm:pt>
    <dgm:pt modelId="{16FBF0DD-2139-4CBA-81D9-C6CB41D42002}" type="parTrans" cxnId="{1A47B8CA-5AB2-418D-990B-67587517B476}">
      <dgm:prSet/>
      <dgm:spPr/>
      <dgm:t>
        <a:bodyPr/>
        <a:lstStyle/>
        <a:p>
          <a:endParaRPr lang="en-US" dirty="0"/>
        </a:p>
      </dgm:t>
    </dgm:pt>
    <dgm:pt modelId="{886D352B-0D85-4655-9165-2A538AE09204}" type="sibTrans" cxnId="{1A47B8CA-5AB2-418D-990B-67587517B476}">
      <dgm:prSet/>
      <dgm:spPr/>
      <dgm:t>
        <a:bodyPr/>
        <a:lstStyle/>
        <a:p>
          <a:endParaRPr lang="en-US"/>
        </a:p>
      </dgm:t>
    </dgm:pt>
    <dgm:pt modelId="{816AD43B-6B06-4997-A958-D736E8DA5E3A}">
      <dgm:prSet phldrT="[Text]" custT="1"/>
      <dgm:spPr/>
      <dgm:t>
        <a:bodyPr/>
        <a:lstStyle/>
        <a:p>
          <a:r>
            <a:rPr lang="en-US" sz="2800" dirty="0" smtClean="0"/>
            <a:t>Resources and facilities</a:t>
          </a:r>
          <a:endParaRPr lang="en-US" sz="2800" dirty="0"/>
        </a:p>
      </dgm:t>
    </dgm:pt>
    <dgm:pt modelId="{F2215538-4CC4-40DD-B24F-ED6EFBE31686}" type="parTrans" cxnId="{FA2EC495-22F4-4AE8-96E9-86CF2C3A0918}">
      <dgm:prSet/>
      <dgm:spPr/>
      <dgm:t>
        <a:bodyPr/>
        <a:lstStyle/>
        <a:p>
          <a:endParaRPr lang="en-US"/>
        </a:p>
      </dgm:t>
    </dgm:pt>
    <dgm:pt modelId="{7C7ED724-EBB5-46FA-ADFE-632C6BC2B848}" type="sibTrans" cxnId="{FA2EC495-22F4-4AE8-96E9-86CF2C3A0918}">
      <dgm:prSet/>
      <dgm:spPr/>
      <dgm:t>
        <a:bodyPr/>
        <a:lstStyle/>
        <a:p>
          <a:endParaRPr lang="en-US"/>
        </a:p>
      </dgm:t>
    </dgm:pt>
    <dgm:pt modelId="{7B4FBAE9-082D-4A2F-BF40-D08C63E40DB6}">
      <dgm:prSet phldrT="[Text]" custT="1"/>
      <dgm:spPr/>
      <dgm:t>
        <a:bodyPr/>
        <a:lstStyle/>
        <a:p>
          <a:r>
            <a:rPr lang="en-US" sz="2800" dirty="0" smtClean="0"/>
            <a:t>Current issues</a:t>
          </a:r>
          <a:endParaRPr lang="en-US" sz="2800" dirty="0"/>
        </a:p>
      </dgm:t>
    </dgm:pt>
    <dgm:pt modelId="{B9FBB7F8-92D4-4979-8479-30E1911CA05F}" type="parTrans" cxnId="{C16ACE3E-04CB-4BA0-AA7B-50D249DFDB8A}">
      <dgm:prSet/>
      <dgm:spPr/>
      <dgm:t>
        <a:bodyPr/>
        <a:lstStyle/>
        <a:p>
          <a:endParaRPr lang="en-US"/>
        </a:p>
      </dgm:t>
    </dgm:pt>
    <dgm:pt modelId="{C3A2B3F5-9AD7-44A6-B216-00CC56DA9355}" type="sibTrans" cxnId="{C16ACE3E-04CB-4BA0-AA7B-50D249DFDB8A}">
      <dgm:prSet/>
      <dgm:spPr/>
      <dgm:t>
        <a:bodyPr/>
        <a:lstStyle/>
        <a:p>
          <a:endParaRPr lang="en-US"/>
        </a:p>
      </dgm:t>
    </dgm:pt>
    <dgm:pt modelId="{859FA574-2DA1-4BE6-911A-1445D545BA84}">
      <dgm:prSet phldrT="[Text]" custT="1"/>
      <dgm:spPr/>
      <dgm:t>
        <a:bodyPr/>
        <a:lstStyle/>
        <a:p>
          <a:r>
            <a:rPr lang="en-US" sz="2800" dirty="0" smtClean="0"/>
            <a:t>Administrative/ legal issues </a:t>
          </a:r>
          <a:endParaRPr lang="en-US" sz="2800" dirty="0"/>
        </a:p>
      </dgm:t>
    </dgm:pt>
    <dgm:pt modelId="{E0A31CB7-59AA-4B54-AA9D-A4F684C0E09C}" type="parTrans" cxnId="{052FB223-D571-4490-A2DB-D1F8F1DEC66E}">
      <dgm:prSet/>
      <dgm:spPr/>
      <dgm:t>
        <a:bodyPr/>
        <a:lstStyle/>
        <a:p>
          <a:endParaRPr lang="en-US"/>
        </a:p>
      </dgm:t>
    </dgm:pt>
    <dgm:pt modelId="{E9AB12A8-6945-4457-8CEE-727F9315CAB1}" type="sibTrans" cxnId="{052FB223-D571-4490-A2DB-D1F8F1DEC66E}">
      <dgm:prSet/>
      <dgm:spPr/>
      <dgm:t>
        <a:bodyPr/>
        <a:lstStyle/>
        <a:p>
          <a:endParaRPr lang="en-US"/>
        </a:p>
      </dgm:t>
    </dgm:pt>
    <dgm:pt modelId="{4BC35C1F-B59E-4EDA-B407-EC7996B0BB30}">
      <dgm:prSet phldrT="[Text]" custT="1"/>
      <dgm:spPr/>
      <dgm:t>
        <a:bodyPr/>
        <a:lstStyle/>
        <a:p>
          <a:r>
            <a:rPr lang="en-US" sz="2800" dirty="0" smtClean="0"/>
            <a:t>Management of human resources</a:t>
          </a:r>
          <a:endParaRPr lang="en-US" sz="2800" dirty="0"/>
        </a:p>
      </dgm:t>
    </dgm:pt>
    <dgm:pt modelId="{A7906F84-6B8C-4880-98E1-02F481A52F06}" type="parTrans" cxnId="{E90DA952-AE06-4407-9031-6D7FB26DDA77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6C3207CF-0AF3-4D45-B14E-D0C0DE074DD6}" type="sibTrans" cxnId="{E90DA952-AE06-4407-9031-6D7FB26DDA77}">
      <dgm:prSet/>
      <dgm:spPr/>
      <dgm:t>
        <a:bodyPr/>
        <a:lstStyle/>
        <a:p>
          <a:endParaRPr lang="en-US"/>
        </a:p>
      </dgm:t>
    </dgm:pt>
    <dgm:pt modelId="{0F1C3A2D-DC86-4EAB-A4EB-0372E4D4C82F}" type="pres">
      <dgm:prSet presAssocID="{286D8227-3EBF-40A3-8DC2-8CCD2A5189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462998-FBB1-4708-9DBF-39893F8F9E1A}" type="pres">
      <dgm:prSet presAssocID="{776A18C1-A2BE-4D32-9A2E-243F3D58FBFC}" presName="centerShape" presStyleLbl="node0" presStyleIdx="0" presStyleCnt="1" custScaleX="284738" custScaleY="95014" custLinFactNeighborX="510" custLinFactNeighborY="-7589"/>
      <dgm:spPr/>
      <dgm:t>
        <a:bodyPr/>
        <a:lstStyle/>
        <a:p>
          <a:endParaRPr lang="en-US"/>
        </a:p>
      </dgm:t>
    </dgm:pt>
    <dgm:pt modelId="{637C2DBD-D1E2-481E-9059-AB4B410AB19E}" type="pres">
      <dgm:prSet presAssocID="{16FBF0DD-2139-4CBA-81D9-C6CB41D42002}" presName="parTrans" presStyleLbl="sibTrans2D1" presStyleIdx="0" presStyleCnt="5" custAng="9717062" custLinFactNeighborX="818" custLinFactNeighborY="22173"/>
      <dgm:spPr/>
      <dgm:t>
        <a:bodyPr/>
        <a:lstStyle/>
        <a:p>
          <a:endParaRPr lang="en-US"/>
        </a:p>
      </dgm:t>
    </dgm:pt>
    <dgm:pt modelId="{5CB26164-AB79-4AC7-A938-E7B8C3025565}" type="pres">
      <dgm:prSet presAssocID="{16FBF0DD-2139-4CBA-81D9-C6CB41D4200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430D2C-B19E-487F-9BC8-5087FF14F313}" type="pres">
      <dgm:prSet presAssocID="{E0AB123E-DCF7-4075-A26D-B3D1956CFD6F}" presName="node" presStyleLbl="node1" presStyleIdx="0" presStyleCnt="5" custScaleX="171281" custScaleY="51496" custRadScaleRad="176324" custRadScaleInc="16499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3A5A93B-E4FD-410C-BA54-F8B678A98767}" type="pres">
      <dgm:prSet presAssocID="{F2215538-4CC4-40DD-B24F-ED6EFBE31686}" presName="parTrans" presStyleLbl="sibTrans2D1" presStyleIdx="1" presStyleCnt="5" custAng="18230317" custFlipHor="1" custScaleX="108515" custLinFactNeighborX="-11714" custLinFactNeighborY="1719"/>
      <dgm:spPr/>
      <dgm:t>
        <a:bodyPr/>
        <a:lstStyle/>
        <a:p>
          <a:endParaRPr lang="en-US"/>
        </a:p>
      </dgm:t>
    </dgm:pt>
    <dgm:pt modelId="{B5CB4C35-919F-4356-AD68-20695A6A3F76}" type="pres">
      <dgm:prSet presAssocID="{F2215538-4CC4-40DD-B24F-ED6EFBE3168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DE14BF1-74F8-4D8B-90D0-CB927671D536}" type="pres">
      <dgm:prSet presAssocID="{816AD43B-6B06-4997-A958-D736E8DA5E3A}" presName="node" presStyleLbl="node1" presStyleIdx="1" presStyleCnt="5" custScaleX="148465" custScaleY="83816" custRadScaleRad="173386" custRadScaleInc="990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41FC70-8A57-42D2-BF57-6FDC2457817E}" type="pres">
      <dgm:prSet presAssocID="{B9FBB7F8-92D4-4979-8479-30E1911CA05F}" presName="parTrans" presStyleLbl="sibTrans2D1" presStyleIdx="2" presStyleCnt="5" custAng="10791855" custLinFactNeighborX="-3272" custLinFactNeighborY="-17805"/>
      <dgm:spPr/>
      <dgm:t>
        <a:bodyPr/>
        <a:lstStyle/>
        <a:p>
          <a:endParaRPr lang="en-US"/>
        </a:p>
      </dgm:t>
    </dgm:pt>
    <dgm:pt modelId="{BA8A1DEF-6139-4D71-8A73-75C436EBBDDB}" type="pres">
      <dgm:prSet presAssocID="{B9FBB7F8-92D4-4979-8479-30E1911CA05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2D05D44-9354-4027-A881-34AC8139A214}" type="pres">
      <dgm:prSet presAssocID="{7B4FBAE9-082D-4A2F-BF40-D08C63E40DB6}" presName="node" presStyleLbl="node1" presStyleIdx="2" presStyleCnt="5" custScaleX="174280" custScaleY="62894" custRadScaleRad="91260" custRadScaleInc="1010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15697A0-8569-4BAA-8E25-A83A5BE34EB3}" type="pres">
      <dgm:prSet presAssocID="{E0A31CB7-59AA-4B54-AA9D-A4F684C0E09C}" presName="parTrans" presStyleLbl="sibTrans2D1" presStyleIdx="3" presStyleCnt="5" custAng="3238651" custFlipHor="1" custScaleX="169268" custLinFactNeighborX="40616" custLinFactNeighborY="54151"/>
      <dgm:spPr/>
      <dgm:t>
        <a:bodyPr/>
        <a:lstStyle/>
        <a:p>
          <a:endParaRPr lang="en-US"/>
        </a:p>
      </dgm:t>
    </dgm:pt>
    <dgm:pt modelId="{9C5A0C4C-DC8D-4C3F-BDAA-31794DB035F3}" type="pres">
      <dgm:prSet presAssocID="{E0A31CB7-59AA-4B54-AA9D-A4F684C0E09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79F5B46-F61A-4910-A8C7-689C15DAAED1}" type="pres">
      <dgm:prSet presAssocID="{859FA574-2DA1-4BE6-911A-1445D545BA84}" presName="node" presStyleLbl="node1" presStyleIdx="3" presStyleCnt="5" custScaleX="166501" custScaleY="99766" custRadScaleRad="164984" custRadScaleInc="10624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722DA97-B9F5-49A2-B66B-265650FDF71B}" type="pres">
      <dgm:prSet presAssocID="{A7906F84-6B8C-4880-98E1-02F481A52F06}" presName="parTrans" presStyleLbl="sibTrans2D1" presStyleIdx="4" presStyleCnt="5" custAng="11686925" custLinFactNeighborX="699" custLinFactNeighborY="34645"/>
      <dgm:spPr/>
      <dgm:t>
        <a:bodyPr/>
        <a:lstStyle/>
        <a:p>
          <a:endParaRPr lang="en-US"/>
        </a:p>
      </dgm:t>
    </dgm:pt>
    <dgm:pt modelId="{3501C3BD-C820-451C-9D9A-6980DDA90CDD}" type="pres">
      <dgm:prSet presAssocID="{A7906F84-6B8C-4880-98E1-02F481A52F0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74DACC8-95FE-4C1E-A3D8-56E7F3390392}" type="pres">
      <dgm:prSet presAssocID="{4BC35C1F-B59E-4EDA-B407-EC7996B0BB30}" presName="node" presStyleLbl="node1" presStyleIdx="4" presStyleCnt="5" custScaleX="140385" custScaleY="79161" custRadScaleRad="187121" custRadScaleInc="339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6841FAA-C561-4067-97B1-15DDA667FA54}" type="presOf" srcId="{B9FBB7F8-92D4-4979-8479-30E1911CA05F}" destId="{BA8A1DEF-6139-4D71-8A73-75C436EBBDDB}" srcOrd="1" destOrd="0" presId="urn:microsoft.com/office/officeart/2005/8/layout/radial5"/>
    <dgm:cxn modelId="{D8D95B8E-40F0-4709-B9C7-710CE74E9FD8}" srcId="{286D8227-3EBF-40A3-8DC2-8CCD2A5189B2}" destId="{776A18C1-A2BE-4D32-9A2E-243F3D58FBFC}" srcOrd="0" destOrd="0" parTransId="{165B752C-563C-4438-A58A-4C8956A533BC}" sibTransId="{4BC45FD7-E1FE-4267-870D-5A8C7FE242DA}"/>
    <dgm:cxn modelId="{C02ADC05-1C49-4F3C-BC57-E737508E8AEE}" type="presOf" srcId="{B9FBB7F8-92D4-4979-8479-30E1911CA05F}" destId="{A141FC70-8A57-42D2-BF57-6FDC2457817E}" srcOrd="0" destOrd="0" presId="urn:microsoft.com/office/officeart/2005/8/layout/radial5"/>
    <dgm:cxn modelId="{FA2EC495-22F4-4AE8-96E9-86CF2C3A0918}" srcId="{776A18C1-A2BE-4D32-9A2E-243F3D58FBFC}" destId="{816AD43B-6B06-4997-A958-D736E8DA5E3A}" srcOrd="1" destOrd="0" parTransId="{F2215538-4CC4-40DD-B24F-ED6EFBE31686}" sibTransId="{7C7ED724-EBB5-46FA-ADFE-632C6BC2B848}"/>
    <dgm:cxn modelId="{BC9D3A39-13D2-4246-A678-20B483E8373A}" type="presOf" srcId="{E0A31CB7-59AA-4B54-AA9D-A4F684C0E09C}" destId="{9C5A0C4C-DC8D-4C3F-BDAA-31794DB035F3}" srcOrd="1" destOrd="0" presId="urn:microsoft.com/office/officeart/2005/8/layout/radial5"/>
    <dgm:cxn modelId="{6AEE48E5-74A8-4A8E-9729-54EB4C388A54}" type="presOf" srcId="{E0AB123E-DCF7-4075-A26D-B3D1956CFD6F}" destId="{34430D2C-B19E-487F-9BC8-5087FF14F313}" srcOrd="0" destOrd="0" presId="urn:microsoft.com/office/officeart/2005/8/layout/radial5"/>
    <dgm:cxn modelId="{570AEFCF-7706-46AA-8593-AD2F184DD12B}" type="presOf" srcId="{16FBF0DD-2139-4CBA-81D9-C6CB41D42002}" destId="{5CB26164-AB79-4AC7-A938-E7B8C3025565}" srcOrd="1" destOrd="0" presId="urn:microsoft.com/office/officeart/2005/8/layout/radial5"/>
    <dgm:cxn modelId="{36F08FA5-B275-4A8E-9740-5DACB7743EEF}" type="presOf" srcId="{286D8227-3EBF-40A3-8DC2-8CCD2A5189B2}" destId="{0F1C3A2D-DC86-4EAB-A4EB-0372E4D4C82F}" srcOrd="0" destOrd="0" presId="urn:microsoft.com/office/officeart/2005/8/layout/radial5"/>
    <dgm:cxn modelId="{D2B4EE50-90D9-43FA-BA38-27B4C3F88FB9}" type="presOf" srcId="{776A18C1-A2BE-4D32-9A2E-243F3D58FBFC}" destId="{44462998-FBB1-4708-9DBF-39893F8F9E1A}" srcOrd="0" destOrd="0" presId="urn:microsoft.com/office/officeart/2005/8/layout/radial5"/>
    <dgm:cxn modelId="{3CABA5E8-25D2-440F-ACB2-75F1566092A7}" type="presOf" srcId="{A7906F84-6B8C-4880-98E1-02F481A52F06}" destId="{A722DA97-B9F5-49A2-B66B-265650FDF71B}" srcOrd="0" destOrd="0" presId="urn:microsoft.com/office/officeart/2005/8/layout/radial5"/>
    <dgm:cxn modelId="{710B0EE1-D098-48BC-9B06-FE70B0642F45}" type="presOf" srcId="{4BC35C1F-B59E-4EDA-B407-EC7996B0BB30}" destId="{074DACC8-95FE-4C1E-A3D8-56E7F3390392}" srcOrd="0" destOrd="0" presId="urn:microsoft.com/office/officeart/2005/8/layout/radial5"/>
    <dgm:cxn modelId="{5A0AB1C9-7A27-4F34-A262-946359F6D445}" type="presOf" srcId="{E0A31CB7-59AA-4B54-AA9D-A4F684C0E09C}" destId="{315697A0-8569-4BAA-8E25-A83A5BE34EB3}" srcOrd="0" destOrd="0" presId="urn:microsoft.com/office/officeart/2005/8/layout/radial5"/>
    <dgm:cxn modelId="{86203CBF-6094-4315-96F8-8AA864D33E5A}" type="presOf" srcId="{16FBF0DD-2139-4CBA-81D9-C6CB41D42002}" destId="{637C2DBD-D1E2-481E-9059-AB4B410AB19E}" srcOrd="0" destOrd="0" presId="urn:microsoft.com/office/officeart/2005/8/layout/radial5"/>
    <dgm:cxn modelId="{8AF6AF1E-AC7B-48BB-8261-EE69863F524E}" type="presOf" srcId="{F2215538-4CC4-40DD-B24F-ED6EFBE31686}" destId="{A3A5A93B-E4FD-410C-BA54-F8B678A98767}" srcOrd="0" destOrd="0" presId="urn:microsoft.com/office/officeart/2005/8/layout/radial5"/>
    <dgm:cxn modelId="{A8BBC77D-FA66-488C-998F-49E852513DAA}" type="presOf" srcId="{816AD43B-6B06-4997-A958-D736E8DA5E3A}" destId="{FDE14BF1-74F8-4D8B-90D0-CB927671D536}" srcOrd="0" destOrd="0" presId="urn:microsoft.com/office/officeart/2005/8/layout/radial5"/>
    <dgm:cxn modelId="{C16ACE3E-04CB-4BA0-AA7B-50D249DFDB8A}" srcId="{776A18C1-A2BE-4D32-9A2E-243F3D58FBFC}" destId="{7B4FBAE9-082D-4A2F-BF40-D08C63E40DB6}" srcOrd="2" destOrd="0" parTransId="{B9FBB7F8-92D4-4979-8479-30E1911CA05F}" sibTransId="{C3A2B3F5-9AD7-44A6-B216-00CC56DA9355}"/>
    <dgm:cxn modelId="{3062E73D-BF66-4BE0-800D-F028A1933BD3}" type="presOf" srcId="{A7906F84-6B8C-4880-98E1-02F481A52F06}" destId="{3501C3BD-C820-451C-9D9A-6980DDA90CDD}" srcOrd="1" destOrd="0" presId="urn:microsoft.com/office/officeart/2005/8/layout/radial5"/>
    <dgm:cxn modelId="{1A47B8CA-5AB2-418D-990B-67587517B476}" srcId="{776A18C1-A2BE-4D32-9A2E-243F3D58FBFC}" destId="{E0AB123E-DCF7-4075-A26D-B3D1956CFD6F}" srcOrd="0" destOrd="0" parTransId="{16FBF0DD-2139-4CBA-81D9-C6CB41D42002}" sibTransId="{886D352B-0D85-4655-9165-2A538AE09204}"/>
    <dgm:cxn modelId="{E90DA952-AE06-4407-9031-6D7FB26DDA77}" srcId="{776A18C1-A2BE-4D32-9A2E-243F3D58FBFC}" destId="{4BC35C1F-B59E-4EDA-B407-EC7996B0BB30}" srcOrd="4" destOrd="0" parTransId="{A7906F84-6B8C-4880-98E1-02F481A52F06}" sibTransId="{6C3207CF-0AF3-4D45-B14E-D0C0DE074DD6}"/>
    <dgm:cxn modelId="{0179F93D-E4EB-4A82-B6B1-AAC31A40FA0A}" type="presOf" srcId="{859FA574-2DA1-4BE6-911A-1445D545BA84}" destId="{079F5B46-F61A-4910-A8C7-689C15DAAED1}" srcOrd="0" destOrd="0" presId="urn:microsoft.com/office/officeart/2005/8/layout/radial5"/>
    <dgm:cxn modelId="{06D1EBED-5937-4618-B3C4-51682CA5F511}" type="presOf" srcId="{7B4FBAE9-082D-4A2F-BF40-D08C63E40DB6}" destId="{B2D05D44-9354-4027-A881-34AC8139A214}" srcOrd="0" destOrd="0" presId="urn:microsoft.com/office/officeart/2005/8/layout/radial5"/>
    <dgm:cxn modelId="{B5D646D4-FFDB-4F20-A4B4-479B96FD165F}" type="presOf" srcId="{F2215538-4CC4-40DD-B24F-ED6EFBE31686}" destId="{B5CB4C35-919F-4356-AD68-20695A6A3F76}" srcOrd="1" destOrd="0" presId="urn:microsoft.com/office/officeart/2005/8/layout/radial5"/>
    <dgm:cxn modelId="{052FB223-D571-4490-A2DB-D1F8F1DEC66E}" srcId="{776A18C1-A2BE-4D32-9A2E-243F3D58FBFC}" destId="{859FA574-2DA1-4BE6-911A-1445D545BA84}" srcOrd="3" destOrd="0" parTransId="{E0A31CB7-59AA-4B54-AA9D-A4F684C0E09C}" sibTransId="{E9AB12A8-6945-4457-8CEE-727F9315CAB1}"/>
    <dgm:cxn modelId="{A1D0C0A1-C547-4A7C-B395-6D5B38752976}" type="presParOf" srcId="{0F1C3A2D-DC86-4EAB-A4EB-0372E4D4C82F}" destId="{44462998-FBB1-4708-9DBF-39893F8F9E1A}" srcOrd="0" destOrd="0" presId="urn:microsoft.com/office/officeart/2005/8/layout/radial5"/>
    <dgm:cxn modelId="{19737874-3C2E-44AB-94FB-66E2B52D08E6}" type="presParOf" srcId="{0F1C3A2D-DC86-4EAB-A4EB-0372E4D4C82F}" destId="{637C2DBD-D1E2-481E-9059-AB4B410AB19E}" srcOrd="1" destOrd="0" presId="urn:microsoft.com/office/officeart/2005/8/layout/radial5"/>
    <dgm:cxn modelId="{F631FB87-8C2D-427C-9F05-13B470E0F37B}" type="presParOf" srcId="{637C2DBD-D1E2-481E-9059-AB4B410AB19E}" destId="{5CB26164-AB79-4AC7-A938-E7B8C3025565}" srcOrd="0" destOrd="0" presId="urn:microsoft.com/office/officeart/2005/8/layout/radial5"/>
    <dgm:cxn modelId="{F762F695-115B-42B6-9BC8-F66DDEC17A17}" type="presParOf" srcId="{0F1C3A2D-DC86-4EAB-A4EB-0372E4D4C82F}" destId="{34430D2C-B19E-487F-9BC8-5087FF14F313}" srcOrd="2" destOrd="0" presId="urn:microsoft.com/office/officeart/2005/8/layout/radial5"/>
    <dgm:cxn modelId="{388B4CF8-965E-4233-8C39-55D500EC2DBC}" type="presParOf" srcId="{0F1C3A2D-DC86-4EAB-A4EB-0372E4D4C82F}" destId="{A3A5A93B-E4FD-410C-BA54-F8B678A98767}" srcOrd="3" destOrd="0" presId="urn:microsoft.com/office/officeart/2005/8/layout/radial5"/>
    <dgm:cxn modelId="{AC5E4ADF-4D0F-4147-B5B0-0EF933DA0CE0}" type="presParOf" srcId="{A3A5A93B-E4FD-410C-BA54-F8B678A98767}" destId="{B5CB4C35-919F-4356-AD68-20695A6A3F76}" srcOrd="0" destOrd="0" presId="urn:microsoft.com/office/officeart/2005/8/layout/radial5"/>
    <dgm:cxn modelId="{FC5E6E30-24D5-4B45-9469-98A415B04CB2}" type="presParOf" srcId="{0F1C3A2D-DC86-4EAB-A4EB-0372E4D4C82F}" destId="{FDE14BF1-74F8-4D8B-90D0-CB927671D536}" srcOrd="4" destOrd="0" presId="urn:microsoft.com/office/officeart/2005/8/layout/radial5"/>
    <dgm:cxn modelId="{44836537-9FE3-4527-B44B-DEF17C6C5071}" type="presParOf" srcId="{0F1C3A2D-DC86-4EAB-A4EB-0372E4D4C82F}" destId="{A141FC70-8A57-42D2-BF57-6FDC2457817E}" srcOrd="5" destOrd="0" presId="urn:microsoft.com/office/officeart/2005/8/layout/radial5"/>
    <dgm:cxn modelId="{2AF08D95-35DB-41DB-BBD1-234BA256E109}" type="presParOf" srcId="{A141FC70-8A57-42D2-BF57-6FDC2457817E}" destId="{BA8A1DEF-6139-4D71-8A73-75C436EBBDDB}" srcOrd="0" destOrd="0" presId="urn:microsoft.com/office/officeart/2005/8/layout/radial5"/>
    <dgm:cxn modelId="{88A6148E-6387-4971-9D9D-8C4D2B6DA473}" type="presParOf" srcId="{0F1C3A2D-DC86-4EAB-A4EB-0372E4D4C82F}" destId="{B2D05D44-9354-4027-A881-34AC8139A214}" srcOrd="6" destOrd="0" presId="urn:microsoft.com/office/officeart/2005/8/layout/radial5"/>
    <dgm:cxn modelId="{1922DEB2-67E8-40BE-A483-F27CED68E77F}" type="presParOf" srcId="{0F1C3A2D-DC86-4EAB-A4EB-0372E4D4C82F}" destId="{315697A0-8569-4BAA-8E25-A83A5BE34EB3}" srcOrd="7" destOrd="0" presId="urn:microsoft.com/office/officeart/2005/8/layout/radial5"/>
    <dgm:cxn modelId="{15005182-0BD0-4DCF-BB00-401A10C89279}" type="presParOf" srcId="{315697A0-8569-4BAA-8E25-A83A5BE34EB3}" destId="{9C5A0C4C-DC8D-4C3F-BDAA-31794DB035F3}" srcOrd="0" destOrd="0" presId="urn:microsoft.com/office/officeart/2005/8/layout/radial5"/>
    <dgm:cxn modelId="{CD7723FD-D14A-456C-83A7-165786A17EDE}" type="presParOf" srcId="{0F1C3A2D-DC86-4EAB-A4EB-0372E4D4C82F}" destId="{079F5B46-F61A-4910-A8C7-689C15DAAED1}" srcOrd="8" destOrd="0" presId="urn:microsoft.com/office/officeart/2005/8/layout/radial5"/>
    <dgm:cxn modelId="{8FF5ABDC-1585-4B5A-B77C-27AA211B8FC8}" type="presParOf" srcId="{0F1C3A2D-DC86-4EAB-A4EB-0372E4D4C82F}" destId="{A722DA97-B9F5-49A2-B66B-265650FDF71B}" srcOrd="9" destOrd="0" presId="urn:microsoft.com/office/officeart/2005/8/layout/radial5"/>
    <dgm:cxn modelId="{00743084-2A56-49E9-8A10-A7F8589638EE}" type="presParOf" srcId="{A722DA97-B9F5-49A2-B66B-265650FDF71B}" destId="{3501C3BD-C820-451C-9D9A-6980DDA90CDD}" srcOrd="0" destOrd="0" presId="urn:microsoft.com/office/officeart/2005/8/layout/radial5"/>
    <dgm:cxn modelId="{43D072C8-B2D7-4CFE-BD4B-2D1051E0A36E}" type="presParOf" srcId="{0F1C3A2D-DC86-4EAB-A4EB-0372E4D4C82F}" destId="{074DACC8-95FE-4C1E-A3D8-56E7F339039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62998-FBB1-4708-9DBF-39893F8F9E1A}">
      <dsp:nvSpPr>
        <dsp:cNvPr id="0" name=""/>
        <dsp:cNvSpPr/>
      </dsp:nvSpPr>
      <dsp:spPr>
        <a:xfrm>
          <a:off x="3782238" y="2273720"/>
          <a:ext cx="4604512" cy="153647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Managing the instructional process</a:t>
          </a:r>
          <a:endParaRPr lang="en-US" sz="2900" kern="1200" dirty="0"/>
        </a:p>
      </dsp:txBody>
      <dsp:txXfrm>
        <a:off x="4456553" y="2498732"/>
        <a:ext cx="3255882" cy="1086452"/>
      </dsp:txXfrm>
    </dsp:sp>
    <dsp:sp modelId="{637C2DBD-D1E2-481E-9059-AB4B410AB19E}">
      <dsp:nvSpPr>
        <dsp:cNvPr id="0" name=""/>
        <dsp:cNvSpPr/>
      </dsp:nvSpPr>
      <dsp:spPr>
        <a:xfrm rot="8137698">
          <a:off x="7749149" y="1755267"/>
          <a:ext cx="114884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7918876" y="1818021"/>
        <a:ext cx="950890" cy="395906"/>
      </dsp:txXfrm>
    </dsp:sp>
    <dsp:sp modelId="{34430D2C-B19E-487F-9BC8-5087FF14F313}">
      <dsp:nvSpPr>
        <dsp:cNvPr id="0" name=""/>
        <dsp:cNvSpPr/>
      </dsp:nvSpPr>
      <dsp:spPr>
        <a:xfrm>
          <a:off x="8515868" y="517149"/>
          <a:ext cx="3324082" cy="9993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Financial management</a:t>
          </a:r>
          <a:endParaRPr lang="en-US" sz="2800" kern="1200" dirty="0"/>
        </a:p>
      </dsp:txBody>
      <dsp:txXfrm>
        <a:off x="8515868" y="517149"/>
        <a:ext cx="3324082" cy="999392"/>
      </dsp:txXfrm>
    </dsp:sp>
    <dsp:sp modelId="{A3A5A93B-E4FD-410C-BA54-F8B678A98767}">
      <dsp:nvSpPr>
        <dsp:cNvPr id="0" name=""/>
        <dsp:cNvSpPr/>
      </dsp:nvSpPr>
      <dsp:spPr>
        <a:xfrm rot="2023122" flipH="1">
          <a:off x="7728550" y="3691313"/>
          <a:ext cx="1150382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909852" y="3878225"/>
        <a:ext cx="952429" cy="395906"/>
      </dsp:txXfrm>
    </dsp:sp>
    <dsp:sp modelId="{FDE14BF1-74F8-4D8B-90D0-CB927671D536}">
      <dsp:nvSpPr>
        <dsp:cNvPr id="0" name=""/>
        <dsp:cNvSpPr/>
      </dsp:nvSpPr>
      <dsp:spPr>
        <a:xfrm>
          <a:off x="9102058" y="4070068"/>
          <a:ext cx="2881288" cy="162663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Resources and facilities</a:t>
          </a:r>
          <a:endParaRPr lang="en-US" sz="2800" kern="1200" dirty="0"/>
        </a:p>
      </dsp:txBody>
      <dsp:txXfrm>
        <a:off x="9102058" y="4070068"/>
        <a:ext cx="2881288" cy="1626632"/>
      </dsp:txXfrm>
    </dsp:sp>
    <dsp:sp modelId="{A141FC70-8A57-42D2-BF57-6FDC2457817E}">
      <dsp:nvSpPr>
        <dsp:cNvPr id="0" name=""/>
        <dsp:cNvSpPr/>
      </dsp:nvSpPr>
      <dsp:spPr>
        <a:xfrm rot="16244279">
          <a:off x="5634751" y="4095920"/>
          <a:ext cx="801258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732453" y="4326857"/>
        <a:ext cx="603305" cy="395906"/>
      </dsp:txXfrm>
    </dsp:sp>
    <dsp:sp modelId="{B2D05D44-9354-4027-A881-34AC8139A214}">
      <dsp:nvSpPr>
        <dsp:cNvPr id="0" name=""/>
        <dsp:cNvSpPr/>
      </dsp:nvSpPr>
      <dsp:spPr>
        <a:xfrm>
          <a:off x="4349275" y="5321809"/>
          <a:ext cx="3382284" cy="12205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Current issues</a:t>
          </a:r>
          <a:endParaRPr lang="en-US" sz="2800" kern="1200" dirty="0"/>
        </a:p>
      </dsp:txBody>
      <dsp:txXfrm>
        <a:off x="4349275" y="5321809"/>
        <a:ext cx="3382284" cy="1220595"/>
      </dsp:txXfrm>
    </dsp:sp>
    <dsp:sp modelId="{315697A0-8569-4BAA-8E25-A83A5BE34EB3}">
      <dsp:nvSpPr>
        <dsp:cNvPr id="0" name=""/>
        <dsp:cNvSpPr/>
      </dsp:nvSpPr>
      <dsp:spPr>
        <a:xfrm rot="8795432" flipH="1">
          <a:off x="3497227" y="3905531"/>
          <a:ext cx="1379999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513582" y="4091998"/>
        <a:ext cx="1182046" cy="395906"/>
      </dsp:txXfrm>
    </dsp:sp>
    <dsp:sp modelId="{079F5B46-F61A-4910-A8C7-689C15DAAED1}">
      <dsp:nvSpPr>
        <dsp:cNvPr id="0" name=""/>
        <dsp:cNvSpPr/>
      </dsp:nvSpPr>
      <dsp:spPr>
        <a:xfrm>
          <a:off x="129423" y="3702187"/>
          <a:ext cx="3231316" cy="193617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Administrative/ legal issues </a:t>
          </a:r>
          <a:endParaRPr lang="en-US" sz="2800" kern="1200" dirty="0"/>
        </a:p>
      </dsp:txBody>
      <dsp:txXfrm>
        <a:off x="129423" y="3702187"/>
        <a:ext cx="3231316" cy="1936177"/>
      </dsp:txXfrm>
    </dsp:sp>
    <dsp:sp modelId="{A722DA97-B9F5-49A2-B66B-265650FDF71B}">
      <dsp:nvSpPr>
        <dsp:cNvPr id="0" name=""/>
        <dsp:cNvSpPr/>
      </dsp:nvSpPr>
      <dsp:spPr>
        <a:xfrm rot="2441289">
          <a:off x="3166174" y="1816963"/>
          <a:ext cx="1226794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C00000"/>
            </a:solidFill>
          </a:endParaRPr>
        </a:p>
      </dsp:txBody>
      <dsp:txXfrm rot="10800000">
        <a:off x="3190100" y="1884405"/>
        <a:ext cx="1028841" cy="395906"/>
      </dsp:txXfrm>
    </dsp:sp>
    <dsp:sp modelId="{074DACC8-95FE-4C1E-A3D8-56E7F3390392}">
      <dsp:nvSpPr>
        <dsp:cNvPr id="0" name=""/>
        <dsp:cNvSpPr/>
      </dsp:nvSpPr>
      <dsp:spPr>
        <a:xfrm>
          <a:off x="304334" y="128008"/>
          <a:ext cx="2724478" cy="153629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Management of human resources</a:t>
          </a:r>
          <a:endParaRPr lang="en-US" sz="2800" kern="1200" dirty="0"/>
        </a:p>
      </dsp:txBody>
      <dsp:txXfrm>
        <a:off x="304334" y="128008"/>
        <a:ext cx="2724478" cy="153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BE2D-2397-40CD-A6EC-675075FC5D70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83597-EBE2-4985-91DB-13BC1E38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83597-EBE2-4985-91DB-13BC1E382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0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7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78F3-FB8B-4872-9D5E-2E6983E51A6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9CF5-F6C4-4CD7-A346-79D25590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195" y="1968411"/>
            <a:ext cx="85195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School principal as a leader of instructional process</a:t>
            </a:r>
            <a:endParaRPr lang="ka-GE" sz="4000" b="1" baseline="0" dirty="0" smtClean="0">
              <a:solidFill>
                <a:srgbClr val="C00000"/>
              </a:solidFill>
            </a:endParaRPr>
          </a:p>
          <a:p>
            <a:pPr algn="ctr"/>
            <a:endParaRPr lang="ka-GE" sz="3600" b="1" baseline="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LEPL Rustavi #4 Public School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Mamuka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Khamkhadze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024">
            <a:off x="-8737" y="2815645"/>
            <a:ext cx="5487492" cy="385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220">
            <a:off x="7012036" y="-561848"/>
            <a:ext cx="5201265" cy="3900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125">
            <a:off x="-251723" y="-192491"/>
            <a:ext cx="4752259" cy="356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28">
            <a:off x="6641040" y="3266179"/>
            <a:ext cx="5555226" cy="3122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7" y="1186434"/>
            <a:ext cx="5112774" cy="38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Aspect # 4 of the instructional process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What we teach?</a:t>
            </a:r>
            <a:r>
              <a:rPr lang="ka-GE" sz="3600" b="1" dirty="0" smtClean="0">
                <a:solidFill>
                  <a:srgbClr val="002060"/>
                </a:solidFill>
              </a:rPr>
              <a:t/>
            </a:r>
            <a:br>
              <a:rPr lang="ka-GE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Defining school goals- priorities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 smtClean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r>
              <a:rPr lang="en-US" u="sng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Major goal of the school</a:t>
            </a:r>
            <a:r>
              <a:rPr lang="ka-GE" dirty="0" smtClean="0"/>
              <a:t>: </a:t>
            </a:r>
            <a:r>
              <a:rPr lang="ka-GE" sz="2400" dirty="0" smtClean="0"/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pupils for successful life through giving them quality general education.</a:t>
            </a:r>
            <a:endParaRPr lang="ka-GE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priority of the primary level: </a:t>
            </a:r>
            <a:r>
              <a:rPr lang="en-US" dirty="0" smtClean="0"/>
              <a:t>developing reading and math literacy  in each pupil;</a:t>
            </a:r>
            <a:endParaRPr lang="ka-GE" dirty="0" smtClean="0"/>
          </a:p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priorities of the basic level</a:t>
            </a:r>
            <a:r>
              <a:rPr lang="ka-GE" dirty="0" smtClean="0"/>
              <a:t>:  </a:t>
            </a:r>
            <a:r>
              <a:rPr lang="en-US" dirty="0" smtClean="0"/>
              <a:t> </a:t>
            </a:r>
            <a:r>
              <a:rPr lang="en-US" dirty="0" smtClean="0"/>
              <a:t>creating </a:t>
            </a:r>
            <a:r>
              <a:rPr lang="en-US" dirty="0" smtClean="0"/>
              <a:t>realistic </a:t>
            </a:r>
            <a:r>
              <a:rPr lang="en-US" dirty="0" smtClean="0"/>
              <a:t>expectations in </a:t>
            </a:r>
            <a:r>
              <a:rPr lang="en-US" dirty="0" smtClean="0"/>
              <a:t>pupils and parents </a:t>
            </a:r>
            <a:r>
              <a:rPr lang="en-US" dirty="0" smtClean="0"/>
              <a:t>concerning </a:t>
            </a:r>
            <a:r>
              <a:rPr lang="en-US" dirty="0" smtClean="0"/>
              <a:t>pupils’ skills and </a:t>
            </a:r>
            <a:r>
              <a:rPr lang="en-US" dirty="0" smtClean="0"/>
              <a:t>acquired at </a:t>
            </a:r>
            <a:r>
              <a:rPr lang="en-US" dirty="0" smtClean="0"/>
              <a:t>school basic knowledge;</a:t>
            </a:r>
            <a:endParaRPr lang="ka-GE" dirty="0" smtClean="0"/>
          </a:p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priorities of the secondary level</a:t>
            </a:r>
            <a:r>
              <a:rPr lang="ka-GE" dirty="0" smtClean="0"/>
              <a:t>:  </a:t>
            </a:r>
            <a:r>
              <a:rPr lang="en-US" dirty="0" smtClean="0"/>
              <a:t>creating </a:t>
            </a:r>
            <a:r>
              <a:rPr lang="en-US" dirty="0" smtClean="0"/>
              <a:t>optimal opportunities for pupils to fulfill their abilities.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5369" y="580292"/>
            <a:ext cx="802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What school did for achieving the goals?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463" y="1440209"/>
            <a:ext cx="8892859" cy="3367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efining strategic and stage instructional goals</a:t>
            </a:r>
            <a:r>
              <a:rPr lang="ka-GE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0030" y="2167312"/>
            <a:ext cx="8572292" cy="4718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ntra-school system of teacher professional development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0030" y="3552788"/>
            <a:ext cx="6088626" cy="4724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ystem of semester testing   at school</a:t>
            </a:r>
            <a:r>
              <a:rPr lang="ka-GE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2755" y="2896357"/>
            <a:ext cx="8824032" cy="537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ystem of monitoring and encouraging teachers’ activities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2755" y="4629759"/>
            <a:ext cx="5382743" cy="326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System of organizing teachers’ work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030" y="5560506"/>
            <a:ext cx="8066948" cy="411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Establishing  collaborative culture  in teacher staff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Defining </a:t>
            </a:r>
            <a:r>
              <a:rPr lang="en-US" sz="3600" b="1" dirty="0">
                <a:solidFill>
                  <a:srgbClr val="C00000"/>
                </a:solidFill>
              </a:rPr>
              <a:t>strategic and stage instructional </a:t>
            </a:r>
            <a:r>
              <a:rPr lang="en-US" sz="3600" b="1" dirty="0" smtClean="0">
                <a:solidFill>
                  <a:srgbClr val="C00000"/>
                </a:solidFill>
              </a:rPr>
              <a:t>goals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developing reading and math skills the school started participating in </a:t>
            </a:r>
            <a:r>
              <a:rPr lang="en-US" dirty="0"/>
              <a:t>G-PRIED </a:t>
            </a:r>
            <a:r>
              <a:rPr lang="en-US" dirty="0" smtClean="0"/>
              <a:t>project;</a:t>
            </a:r>
          </a:p>
          <a:p>
            <a:r>
              <a:rPr lang="en-US" dirty="0" smtClean="0"/>
              <a:t>Compiling school teaching plan according to the set priorities;</a:t>
            </a:r>
          </a:p>
          <a:p>
            <a:r>
              <a:rPr lang="en-US" dirty="0" smtClean="0"/>
              <a:t>Providing teachers and pupils with necessary teaching resources.</a:t>
            </a:r>
            <a:endParaRPr lang="ka-GE" dirty="0" smtClean="0"/>
          </a:p>
          <a:p>
            <a:pPr marL="0" indent="0">
              <a:buNone/>
            </a:pPr>
            <a:r>
              <a:rPr lang="ka-G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</a:t>
            </a:r>
            <a:r>
              <a:rPr lang="en-US" sz="3200" b="1" dirty="0" smtClean="0">
                <a:solidFill>
                  <a:srgbClr val="C00000"/>
                </a:solidFill>
              </a:rPr>
              <a:t>ntra-school system of teacher professional development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Involvement in instructional projects and conferences.</a:t>
            </a:r>
          </a:p>
          <a:p>
            <a:r>
              <a:rPr lang="en-US" dirty="0" smtClean="0"/>
              <a:t>Focus on active </a:t>
            </a:r>
            <a:r>
              <a:rPr lang="en-US" dirty="0" smtClean="0"/>
              <a:t>trainings.</a:t>
            </a:r>
            <a:endParaRPr lang="en-US" dirty="0" smtClean="0"/>
          </a:p>
          <a:p>
            <a:r>
              <a:rPr lang="en-US" dirty="0" smtClean="0"/>
              <a:t>Sharing results of </a:t>
            </a:r>
            <a:r>
              <a:rPr lang="en-US" dirty="0" smtClean="0"/>
              <a:t>external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internal</a:t>
            </a:r>
            <a:r>
              <a:rPr lang="en-US" dirty="0" smtClean="0"/>
              <a:t> </a:t>
            </a:r>
            <a:r>
              <a:rPr lang="en-US" dirty="0" smtClean="0"/>
              <a:t>exams.</a:t>
            </a:r>
          </a:p>
          <a:p>
            <a:r>
              <a:rPr lang="en-US" dirty="0" smtClean="0"/>
              <a:t>Recruiting new teachers </a:t>
            </a:r>
            <a:r>
              <a:rPr lang="en-US" dirty="0" smtClean="0"/>
              <a:t>on the basis of competition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Participation in </a:t>
            </a:r>
            <a:r>
              <a:rPr lang="en-US" dirty="0" smtClean="0"/>
              <a:t>external researches </a:t>
            </a:r>
            <a:r>
              <a:rPr lang="en-US" dirty="0" smtClean="0"/>
              <a:t>and conducting researches inside the school.</a:t>
            </a:r>
            <a:endParaRPr lang="ka-GE" dirty="0" smtClean="0"/>
          </a:p>
          <a:p>
            <a:pPr marL="0" indent="0">
              <a:buNone/>
            </a:pPr>
            <a:r>
              <a:rPr lang="ka-GE" dirty="0" smtClean="0">
                <a:latin typeface="AcadMtavr" pitchFamily="2" charset="0"/>
              </a:rPr>
              <a:t>   </a:t>
            </a:r>
          </a:p>
          <a:p>
            <a:endParaRPr lang="en-US" dirty="0">
              <a:latin typeface="Acad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monitoring and encouraging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ystem of monitoring teachers’ activities has been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introduced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Attending lessons and efficient feedbacks.</a:t>
            </a:r>
          </a:p>
          <a:p>
            <a:r>
              <a:rPr lang="en-US" dirty="0" smtClean="0"/>
              <a:t>Comparing results of internal and external assessments</a:t>
            </a:r>
            <a:r>
              <a:rPr lang="en-US" dirty="0" smtClean="0"/>
              <a:t>.</a:t>
            </a:r>
            <a:endParaRPr lang="ka-GE" dirty="0" smtClean="0"/>
          </a:p>
          <a:p>
            <a:r>
              <a:rPr lang="en-US" b="1" u="sng" dirty="0">
                <a:solidFill>
                  <a:srgbClr val="C40000"/>
                </a:solidFill>
              </a:rPr>
              <a:t>S</a:t>
            </a:r>
            <a:r>
              <a:rPr lang="en-US" b="1" u="sng" dirty="0" smtClean="0">
                <a:solidFill>
                  <a:srgbClr val="C40000"/>
                </a:solidFill>
              </a:rPr>
              <a:t>chool semester </a:t>
            </a:r>
            <a:r>
              <a:rPr lang="en-US" b="1" u="sng" dirty="0" smtClean="0">
                <a:solidFill>
                  <a:srgbClr val="C40000"/>
                </a:solidFill>
              </a:rPr>
              <a:t>tests</a:t>
            </a:r>
            <a:r>
              <a:rPr lang="ka-GE" b="1" u="sng" dirty="0" smtClean="0">
                <a:solidFill>
                  <a:srgbClr val="C40000"/>
                </a:solidFill>
              </a:rPr>
              <a:t>  </a:t>
            </a:r>
            <a:endParaRPr lang="ka-GE" b="1" u="sng" dirty="0" smtClean="0">
              <a:solidFill>
                <a:srgbClr val="C4000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System of encouraging teachers has been </a:t>
            </a:r>
            <a:r>
              <a:rPr lang="en-US" b="1" dirty="0" smtClean="0">
                <a:solidFill>
                  <a:srgbClr val="7030A0"/>
                </a:solidFill>
              </a:rPr>
              <a:t>developed and </a:t>
            </a:r>
            <a:r>
              <a:rPr lang="en-US" b="1" dirty="0" smtClean="0">
                <a:solidFill>
                  <a:srgbClr val="7030A0"/>
                </a:solidFill>
              </a:rPr>
              <a:t>introduced</a:t>
            </a:r>
            <a:r>
              <a:rPr lang="ka-GE" b="1" dirty="0" smtClean="0">
                <a:solidFill>
                  <a:srgbClr val="7030A0"/>
                </a:solidFill>
              </a:rPr>
              <a:t>:</a:t>
            </a:r>
            <a:endParaRPr lang="en-US" sz="2400" dirty="0" smtClean="0"/>
          </a:p>
          <a:p>
            <a:r>
              <a:rPr lang="en-US" sz="2400" dirty="0" smtClean="0"/>
              <a:t>Mechanisms of material and moral encouragement.</a:t>
            </a:r>
          </a:p>
          <a:p>
            <a:r>
              <a:rPr lang="en-US" sz="2400" dirty="0" smtClean="0"/>
              <a:t>Rating system.</a:t>
            </a:r>
            <a:endParaRPr lang="ka-GE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1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</a:rPr>
              <a:t>System of semester testing at school </a:t>
            </a:r>
            <a:r>
              <a:rPr lang="ka-GE" sz="40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436">
            <a:off x="5625598" y="912634"/>
            <a:ext cx="5729813" cy="4297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157">
            <a:off x="5954622" y="3245831"/>
            <a:ext cx="5903777" cy="3317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42" y="1022555"/>
            <a:ext cx="5375787" cy="583544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600" b="1" dirty="0" smtClean="0">
                <a:solidFill>
                  <a:srgbClr val="7030A0"/>
                </a:solidFill>
              </a:rPr>
              <a:t>Goals </a:t>
            </a:r>
            <a:r>
              <a:rPr lang="en-US" sz="2600" b="1" dirty="0" smtClean="0">
                <a:solidFill>
                  <a:srgbClr val="7030A0"/>
                </a:solidFill>
              </a:rPr>
              <a:t>of semester testing at school</a:t>
            </a:r>
            <a:r>
              <a:rPr lang="ka-GE" sz="2600" b="1" dirty="0" smtClean="0"/>
              <a:t>: </a:t>
            </a:r>
            <a:endParaRPr lang="en-US" sz="2600" b="1" dirty="0" smtClean="0"/>
          </a:p>
          <a:p>
            <a:r>
              <a:rPr lang="en-US" b="1" dirty="0" smtClean="0"/>
              <a:t>Monitoring compliance of pupils’ </a:t>
            </a:r>
            <a:r>
              <a:rPr lang="en-US" b="1" dirty="0" smtClean="0"/>
              <a:t>achievements </a:t>
            </a:r>
            <a:r>
              <a:rPr lang="en-US" b="1" dirty="0" smtClean="0"/>
              <a:t>with </a:t>
            </a:r>
            <a:r>
              <a:rPr lang="en-US" b="1" dirty="0" smtClean="0"/>
              <a:t>the </a:t>
            </a:r>
            <a:r>
              <a:rPr lang="en-US" b="1" dirty="0" smtClean="0"/>
              <a:t>National </a:t>
            </a:r>
            <a:r>
              <a:rPr lang="en-US" b="1" dirty="0" smtClean="0"/>
              <a:t>Curriculum standards.</a:t>
            </a:r>
          </a:p>
          <a:p>
            <a:r>
              <a:rPr lang="en-US" b="1" dirty="0" smtClean="0"/>
              <a:t>Major </a:t>
            </a:r>
            <a:r>
              <a:rPr lang="en-US" b="1" dirty="0" smtClean="0"/>
              <a:t>specifications </a:t>
            </a:r>
            <a:r>
              <a:rPr lang="en-US" b="1" dirty="0" smtClean="0"/>
              <a:t>of school tests.</a:t>
            </a:r>
          </a:p>
          <a:p>
            <a:r>
              <a:rPr lang="en-US" b="1" dirty="0" smtClean="0"/>
              <a:t>Analysis and research of school results.</a:t>
            </a:r>
            <a:endParaRPr lang="ka-GE" b="1" dirty="0" smtClean="0"/>
          </a:p>
          <a:p>
            <a:r>
              <a:rPr lang="en-US" b="1" dirty="0" smtClean="0"/>
              <a:t>Using test results in instructional practice at school, classroom and individual levels.</a:t>
            </a:r>
          </a:p>
          <a:p>
            <a:r>
              <a:rPr lang="en-US" b="1" dirty="0" smtClean="0"/>
              <a:t>Efficient usage of school tests at secondary level.</a:t>
            </a:r>
          </a:p>
          <a:p>
            <a:r>
              <a:rPr lang="en-US" b="1" dirty="0" smtClean="0"/>
              <a:t>Interdependence between testing system and school results.</a:t>
            </a:r>
            <a:endParaRPr lang="ka-GE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25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8555 -0.0567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864" y="0"/>
            <a:ext cx="10515600" cy="588604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</a:rPr>
              <a:t>System of semester tests at school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078506"/>
              </p:ext>
            </p:extLst>
          </p:nvPr>
        </p:nvGraphicFramePr>
        <p:xfrm>
          <a:off x="1551038" y="863907"/>
          <a:ext cx="9129252" cy="540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6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997803"/>
              </p:ext>
            </p:extLst>
          </p:nvPr>
        </p:nvGraphicFramePr>
        <p:xfrm>
          <a:off x="108154" y="757085"/>
          <a:ext cx="11729885" cy="571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57864" y="0"/>
            <a:ext cx="10515600" cy="5886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System </a:t>
            </a:r>
            <a:r>
              <a:rPr lang="en-US" sz="4000" b="1" dirty="0">
                <a:solidFill>
                  <a:srgbClr val="C00000"/>
                </a:solidFill>
              </a:rPr>
              <a:t>of semester tests at school</a:t>
            </a:r>
            <a:r>
              <a:rPr lang="ka-GE" sz="40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431649"/>
              </p:ext>
            </p:extLst>
          </p:nvPr>
        </p:nvGraphicFramePr>
        <p:xfrm>
          <a:off x="857863" y="943898"/>
          <a:ext cx="10616381" cy="576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57864" y="0"/>
            <a:ext cx="10515600" cy="5886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System </a:t>
            </a:r>
            <a:r>
              <a:rPr lang="en-US" sz="4000" b="1" dirty="0">
                <a:solidFill>
                  <a:srgbClr val="C00000"/>
                </a:solidFill>
              </a:rPr>
              <a:t>of semester tests at school</a:t>
            </a:r>
            <a:r>
              <a:rPr lang="ka-GE" sz="40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134766"/>
            <a:ext cx="10908792" cy="5145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0120" y="263441"/>
            <a:ext cx="1010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LEPL </a:t>
            </a:r>
            <a:r>
              <a:rPr lang="en-US" sz="2400" b="1" dirty="0" err="1" smtClean="0"/>
              <a:t>Zhiuli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Shartava</a:t>
            </a:r>
            <a:r>
              <a:rPr lang="en-US" sz="2400" b="1" dirty="0" smtClean="0"/>
              <a:t> Rustavi #4 Public School</a:t>
            </a:r>
            <a:endParaRPr lang="ka-GE" sz="2400" b="1" dirty="0"/>
          </a:p>
        </p:txBody>
      </p:sp>
    </p:spTree>
    <p:extLst>
      <p:ext uri="{BB962C8B-B14F-4D97-AF65-F5344CB8AC3E}">
        <p14:creationId xmlns:p14="http://schemas.microsoft.com/office/powerpoint/2010/main" val="20213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864" y="0"/>
            <a:ext cx="10515600" cy="5886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System </a:t>
            </a:r>
            <a:r>
              <a:rPr lang="en-US" sz="4000" b="1" dirty="0">
                <a:solidFill>
                  <a:srgbClr val="C00000"/>
                </a:solidFill>
              </a:rPr>
              <a:t>of semester tests at school</a:t>
            </a:r>
            <a:r>
              <a:rPr lang="ka-GE" sz="40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49214"/>
              </p:ext>
            </p:extLst>
          </p:nvPr>
        </p:nvGraphicFramePr>
        <p:xfrm>
          <a:off x="2656645" y="1140225"/>
          <a:ext cx="6918037" cy="5172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97">
                  <a:extLst>
                    <a:ext uri="{9D8B030D-6E8A-4147-A177-3AD203B41FA5}">
                      <a16:colId xmlns:a16="http://schemas.microsoft.com/office/drawing/2014/main" xmlns="" val="274765756"/>
                    </a:ext>
                  </a:extLst>
                </a:gridCol>
                <a:gridCol w="2030106">
                  <a:extLst>
                    <a:ext uri="{9D8B030D-6E8A-4147-A177-3AD203B41FA5}">
                      <a16:colId xmlns:a16="http://schemas.microsoft.com/office/drawing/2014/main" xmlns="" val="3459055754"/>
                    </a:ext>
                  </a:extLst>
                </a:gridCol>
                <a:gridCol w="2780606">
                  <a:extLst>
                    <a:ext uri="{9D8B030D-6E8A-4147-A177-3AD203B41FA5}">
                      <a16:colId xmlns:a16="http://schemas.microsoft.com/office/drawing/2014/main" xmlns="" val="2043174255"/>
                    </a:ext>
                  </a:extLst>
                </a:gridCol>
                <a:gridCol w="933736">
                  <a:extLst>
                    <a:ext uri="{9D8B030D-6E8A-4147-A177-3AD203B41FA5}">
                      <a16:colId xmlns:a16="http://schemas.microsoft.com/office/drawing/2014/main" xmlns="" val="1668417155"/>
                    </a:ext>
                  </a:extLst>
                </a:gridCol>
                <a:gridCol w="860892">
                  <a:extLst>
                    <a:ext uri="{9D8B030D-6E8A-4147-A177-3AD203B41FA5}">
                      <a16:colId xmlns:a16="http://schemas.microsoft.com/office/drawing/2014/main" xmlns="" val="3988340765"/>
                    </a:ext>
                  </a:extLst>
                </a:gridCol>
              </a:tblGrid>
              <a:tr h="290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surname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points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0280249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საბა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გოზალიშვილი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6506226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თეკლა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ფხალაძე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7603228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ანა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ჯალიაშვილი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ბ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0668088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ლაშა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სულიაშვილი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გ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2719172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ნიკა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გელაშვილი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5768144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ანზორ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გოგრიაშვილი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5344765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გიორგი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ირემაშვილი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ვ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7745492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მარიამ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გელაშვილი(ზურაბი)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6747791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კონსტანტინე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კოკოვ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2266156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სანდრო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მაკოევი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2890423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ნიკა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მაჩაიძე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5180033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გიორგი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მიმინოშვილი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3569750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თათია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წიკლაური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ა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7980342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გიორგი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ასანიძე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ბ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3261465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ქეთევან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ბერაძე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 ბ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9947455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95948" y="679748"/>
            <a:ext cx="8849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J</a:t>
            </a:r>
            <a:r>
              <a:rPr lang="en-US" dirty="0" smtClean="0"/>
              <a:t>oints school rating of </a:t>
            </a:r>
            <a:r>
              <a:rPr lang="en-US" dirty="0" smtClean="0"/>
              <a:t>5th </a:t>
            </a:r>
            <a:r>
              <a:rPr lang="en-US" dirty="0" smtClean="0"/>
              <a:t>grade, </a:t>
            </a:r>
            <a:r>
              <a:rPr lang="en-US" dirty="0" smtClean="0"/>
              <a:t>semester I, </a:t>
            </a:r>
            <a:r>
              <a:rPr lang="en-US" dirty="0"/>
              <a:t>acad. </a:t>
            </a:r>
            <a:r>
              <a:rPr lang="en-US" dirty="0" smtClean="0"/>
              <a:t>y. </a:t>
            </a:r>
            <a:r>
              <a:rPr lang="en-US" dirty="0" smtClean="0"/>
              <a:t>2013-14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of organizing teachers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activities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At all the level teachers’ activities are coordinated:</a:t>
            </a:r>
            <a:endParaRPr lang="ka-GE" b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Holding test/quizzes in coordination.</a:t>
            </a:r>
          </a:p>
          <a:p>
            <a:r>
              <a:rPr lang="en-US" dirty="0" smtClean="0"/>
              <a:t>Acknowledging each other’s success and sharing experience among teachers.</a:t>
            </a:r>
          </a:p>
          <a:p>
            <a:r>
              <a:rPr lang="en-US" dirty="0" smtClean="0"/>
              <a:t>Coordinated teaching in grades 11-12 and  analyzing </a:t>
            </a:r>
            <a:r>
              <a:rPr lang="en-US" dirty="0" smtClean="0"/>
              <a:t>its </a:t>
            </a:r>
            <a:r>
              <a:rPr lang="en-US" dirty="0" smtClean="0"/>
              <a:t>outcomes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Providing teachers with teaching resources.</a:t>
            </a:r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</a:rPr>
              <a:t>Establishing collaborative culture in teacher staff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Creating the atmosphere of trust, stability and </a:t>
            </a:r>
            <a:r>
              <a:rPr lang="en-US" sz="2400" dirty="0" smtClean="0"/>
              <a:t>acknowledgement.</a:t>
            </a:r>
            <a:endParaRPr lang="en-US" sz="2400" dirty="0" smtClean="0"/>
          </a:p>
          <a:p>
            <a:r>
              <a:rPr lang="en-US" sz="2400" dirty="0" smtClean="0"/>
              <a:t>Acting as a role model.</a:t>
            </a:r>
          </a:p>
          <a:p>
            <a:r>
              <a:rPr lang="en-US" sz="2400" dirty="0" smtClean="0"/>
              <a:t>Assisting in identifying problems.</a:t>
            </a:r>
          </a:p>
          <a:p>
            <a:r>
              <a:rPr lang="en-US" sz="2400" dirty="0" smtClean="0"/>
              <a:t>Support: in implementing innovative ideas, solving conflicts….</a:t>
            </a:r>
          </a:p>
          <a:p>
            <a:r>
              <a:rPr lang="en-US" sz="2400" dirty="0" smtClean="0"/>
              <a:t>Friendly rapport with teachers.</a:t>
            </a:r>
          </a:p>
          <a:p>
            <a:r>
              <a:rPr lang="en-US" sz="2400" dirty="0" smtClean="0"/>
              <a:t>Active usage of the method of persuasion.</a:t>
            </a:r>
          </a:p>
          <a:p>
            <a:r>
              <a:rPr lang="en-US" sz="2400" dirty="0" smtClean="0"/>
              <a:t>Active communication with pupils and parents.</a:t>
            </a:r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outcomes has the school achieved?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 school efficient instructional environment has been established.</a:t>
            </a:r>
          </a:p>
          <a:p>
            <a:r>
              <a:rPr lang="en-US" sz="2400" dirty="0" smtClean="0"/>
              <a:t>The school holds the first place in school certificate exams.</a:t>
            </a:r>
          </a:p>
          <a:p>
            <a:r>
              <a:rPr lang="en-US" sz="2400" dirty="0" smtClean="0"/>
              <a:t>Pupils have impressive achievements  in Olympiads and learning projects.</a:t>
            </a:r>
          </a:p>
          <a:p>
            <a:r>
              <a:rPr lang="en-US" sz="2400" dirty="0" smtClean="0"/>
              <a:t>70 % of the teacher staff is  certified and  45 teachers have maximum credits  in the professional scheme.</a:t>
            </a:r>
          </a:p>
          <a:p>
            <a:r>
              <a:rPr lang="en-US" sz="2400" dirty="0" smtClean="0"/>
              <a:t>Tens of teachers and pupils have had </a:t>
            </a:r>
            <a:r>
              <a:rPr lang="en-US" sz="2400" smtClean="0"/>
              <a:t>trips </a:t>
            </a:r>
            <a:r>
              <a:rPr lang="en-US" sz="2400" smtClean="0"/>
              <a:t>to</a:t>
            </a:r>
            <a:r>
              <a:rPr lang="en-US" sz="2400" smtClean="0"/>
              <a:t> </a:t>
            </a:r>
            <a:r>
              <a:rPr lang="en-US" sz="2400" dirty="0" smtClean="0"/>
              <a:t>foreign countries.</a:t>
            </a:r>
          </a:p>
          <a:p>
            <a:r>
              <a:rPr lang="en-US" sz="2400" dirty="0" smtClean="0"/>
              <a:t>Demand on school is high and it has high rating.</a:t>
            </a:r>
          </a:p>
          <a:p>
            <a:endParaRPr lang="ka-GE" sz="2400" dirty="0" smtClean="0"/>
          </a:p>
          <a:p>
            <a:endParaRPr lang="ka-GE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conclusions can be drawn?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Establishing efficient instructional </a:t>
            </a:r>
            <a:r>
              <a:rPr lang="en-US" sz="2400" dirty="0" smtClean="0"/>
              <a:t>process is feasible through </a:t>
            </a:r>
            <a:r>
              <a:rPr lang="en-US" sz="2400" dirty="0" smtClean="0"/>
              <a:t>school principal’s direct engagement at each level of </a:t>
            </a:r>
            <a:r>
              <a:rPr lang="en-US" sz="2400" dirty="0" smtClean="0"/>
              <a:t>it.</a:t>
            </a:r>
            <a:endParaRPr lang="en-US" sz="2400" dirty="0" smtClean="0"/>
          </a:p>
          <a:p>
            <a:r>
              <a:rPr lang="en-US" sz="2400" dirty="0" smtClean="0"/>
              <a:t>School community recognizes school principals’ </a:t>
            </a:r>
            <a:r>
              <a:rPr lang="en-US" sz="2400" dirty="0" smtClean="0"/>
              <a:t>significant role </a:t>
            </a:r>
            <a:r>
              <a:rPr lang="en-US" sz="2400" dirty="0" smtClean="0"/>
              <a:t>in school achievements.</a:t>
            </a:r>
          </a:p>
          <a:p>
            <a:r>
              <a:rPr lang="en-US" sz="2400" dirty="0" smtClean="0"/>
              <a:t>Principal must conduct the instructional process so as to have complete and constantly renewable </a:t>
            </a:r>
            <a:r>
              <a:rPr lang="en-US" sz="2400" dirty="0" smtClean="0"/>
              <a:t>information concerning </a:t>
            </a:r>
            <a:r>
              <a:rPr lang="en-US" sz="2400" dirty="0" smtClean="0"/>
              <a:t>functioning of each  link in the instructional process.</a:t>
            </a:r>
          </a:p>
          <a:p>
            <a:r>
              <a:rPr lang="en-US" sz="2400" dirty="0" smtClean="0"/>
              <a:t>The m</a:t>
            </a:r>
            <a:r>
              <a:rPr lang="en-US" sz="2400" dirty="0" smtClean="0"/>
              <a:t>ajor </a:t>
            </a:r>
            <a:r>
              <a:rPr lang="en-US" sz="2400" dirty="0" smtClean="0"/>
              <a:t>factor which affects pupils’ achievements is not highly developed infrastructure, but trust towards school.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44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2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2536" y="1695068"/>
            <a:ext cx="4498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Large contingent of pupils</a:t>
            </a:r>
            <a:r>
              <a:rPr lang="ka-G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1730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38507"/>
            <a:ext cx="4700016" cy="26437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9808" y="83029"/>
            <a:ext cx="2332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Major </a:t>
            </a:r>
            <a:r>
              <a:rPr lang="en-US" sz="2000" b="1" dirty="0" smtClean="0"/>
              <a:t>specifications</a:t>
            </a:r>
            <a:endParaRPr lang="ka-GE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02336" y="904437"/>
            <a:ext cx="436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Instructional profile- general educational</a:t>
            </a:r>
            <a:endParaRPr lang="ka-GE" b="1" dirty="0"/>
          </a:p>
        </p:txBody>
      </p:sp>
      <p:sp>
        <p:nvSpPr>
          <p:cNvPr id="6" name="Rectangle 5"/>
          <p:cNvSpPr/>
          <p:nvPr/>
        </p:nvSpPr>
        <p:spPr>
          <a:xfrm>
            <a:off x="212460" y="24856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Highly qualified pedagogical staff</a:t>
            </a:r>
            <a:r>
              <a:rPr lang="ka-GE" b="1" dirty="0" smtClean="0"/>
              <a:t>- </a:t>
            </a:r>
            <a:r>
              <a:rPr lang="ka-GE" b="1" dirty="0"/>
              <a:t>103 </a:t>
            </a:r>
            <a:r>
              <a:rPr lang="en-US" b="1" dirty="0"/>
              <a:t> </a:t>
            </a:r>
            <a:r>
              <a:rPr lang="en-US" b="1" dirty="0" smtClean="0"/>
              <a:t>teachers</a:t>
            </a:r>
            <a:endParaRPr lang="ka-GE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7" y="3316002"/>
            <a:ext cx="2055252" cy="1708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70" y="4363947"/>
            <a:ext cx="2752533" cy="206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55" y="3091826"/>
            <a:ext cx="2279585" cy="1684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" y="5129478"/>
            <a:ext cx="2696350" cy="1531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05" y="3460055"/>
            <a:ext cx="2553604" cy="1701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48" y="4240480"/>
            <a:ext cx="3276664" cy="1843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07" y="4912424"/>
            <a:ext cx="2361505" cy="1771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64" y="4571701"/>
            <a:ext cx="2621777" cy="17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252" y="994095"/>
            <a:ext cx="5885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Highest results at school certificate exams</a:t>
            </a:r>
            <a:r>
              <a:rPr lang="ka-GE" b="1" dirty="0" smtClean="0"/>
              <a:t> </a:t>
            </a:r>
            <a:endParaRPr lang="ka-GE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40" y="20645"/>
            <a:ext cx="4116516" cy="23476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89264" y="3709339"/>
            <a:ext cx="3834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</a:rPr>
              <a:t>Highest results at national exams</a:t>
            </a:r>
            <a:endParaRPr lang="ka-GE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795679"/>
              </p:ext>
            </p:extLst>
          </p:nvPr>
        </p:nvGraphicFramePr>
        <p:xfrm>
          <a:off x="-155068" y="2368297"/>
          <a:ext cx="8649844" cy="434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08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563">
            <a:off x="5590881" y="1002055"/>
            <a:ext cx="3567866" cy="2372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873">
            <a:off x="2510005" y="277342"/>
            <a:ext cx="3521758" cy="2338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01156" y="315762"/>
            <a:ext cx="5775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Excellent results  in Olympiads and competitions </a:t>
            </a:r>
            <a:endParaRPr lang="ka-GE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03" y="3656085"/>
            <a:ext cx="4255706" cy="2828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033">
            <a:off x="529125" y="3925087"/>
            <a:ext cx="3416808" cy="2562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48" y="3191956"/>
            <a:ext cx="389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/>
              <a:t>Involvement in educational projects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44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33014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0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A</a:t>
            </a:r>
            <a:r>
              <a:rPr lang="en-US" b="1" dirty="0" smtClean="0"/>
              <a:t>spect #1 of the instructional process: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teach- pupils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1700 pupils study at school, 62 </a:t>
            </a:r>
            <a:r>
              <a:rPr lang="en-US" sz="3200" dirty="0" smtClean="0"/>
              <a:t>fiscal </a:t>
            </a:r>
            <a:r>
              <a:rPr lang="en-US" sz="3200" dirty="0" smtClean="0"/>
              <a:t>groups in 2 shifts, 5-6-7 parallel </a:t>
            </a:r>
            <a:r>
              <a:rPr lang="en-US" sz="3200" dirty="0" smtClean="0"/>
              <a:t>groups</a:t>
            </a:r>
            <a:endParaRPr lang="en-US" sz="3200" dirty="0" smtClean="0"/>
          </a:p>
          <a:p>
            <a:r>
              <a:rPr lang="en-US" sz="3200" dirty="0" smtClean="0"/>
              <a:t>Pupil contingent- the whole town (diverse </a:t>
            </a:r>
            <a:r>
              <a:rPr lang="en-US" sz="3200" dirty="0" smtClean="0"/>
              <a:t>cultures and </a:t>
            </a:r>
            <a:r>
              <a:rPr lang="en-US" sz="3200" dirty="0" smtClean="0"/>
              <a:t>expectations)</a:t>
            </a:r>
          </a:p>
          <a:p>
            <a:r>
              <a:rPr lang="en-US" sz="3200" dirty="0" smtClean="0"/>
              <a:t>Parent contingent- high expectations</a:t>
            </a:r>
          </a:p>
          <a:p>
            <a:endParaRPr lang="ka-GE" dirty="0" smtClean="0">
              <a:latin typeface="AcadMtavr" pitchFamily="2" charset="0"/>
            </a:endParaRPr>
          </a:p>
          <a:p>
            <a:pPr marL="0" indent="0">
              <a:buNone/>
            </a:pPr>
            <a:r>
              <a:rPr lang="ka-GE" dirty="0" smtClean="0">
                <a:latin typeface="AcadMtavr" pitchFamily="2" charset="0"/>
              </a:rPr>
              <a:t> </a:t>
            </a:r>
            <a:endParaRPr lang="ka-GE" sz="3200" dirty="0" smtClean="0">
              <a:latin typeface="AcadMtavr" pitchFamily="2" charset="0"/>
            </a:endParaRPr>
          </a:p>
          <a:p>
            <a:pPr marL="0" indent="0">
              <a:buNone/>
            </a:pPr>
            <a:endParaRPr lang="ka-GE" sz="3200" dirty="0" smtClean="0">
              <a:latin typeface="AcadMtavr" pitchFamily="2" charset="0"/>
            </a:endParaRPr>
          </a:p>
          <a:p>
            <a:endParaRPr lang="ka-GE" sz="3600" dirty="0" smtClean="0">
              <a:latin typeface="AcadMtavr" pitchFamily="2" charset="0"/>
            </a:endParaRPr>
          </a:p>
          <a:p>
            <a:endParaRPr lang="ka-GE" sz="3600" dirty="0" smtClean="0">
              <a:latin typeface="AcadMtavr" pitchFamily="2" charset="0"/>
            </a:endParaRPr>
          </a:p>
          <a:p>
            <a:endParaRPr lang="en-US" sz="3600" dirty="0">
              <a:latin typeface="Acad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Aspect #2 </a:t>
            </a:r>
            <a:r>
              <a:rPr lang="en-US" sz="3200" b="1" dirty="0"/>
              <a:t>of the instructional process: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W</a:t>
            </a:r>
            <a:r>
              <a:rPr lang="en-US" sz="3200" b="1" dirty="0" smtClean="0">
                <a:solidFill>
                  <a:srgbClr val="C00000"/>
                </a:solidFill>
              </a:rPr>
              <a:t>ho teachers- teachers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administration and school achievements:</a:t>
            </a:r>
            <a:endParaRPr lang="ka-G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 </a:t>
            </a:r>
            <a:endParaRPr lang="ka-G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Mtavr" pitchFamily="2" charset="0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collaborative culture,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conducting activities in coordination</a:t>
            </a:r>
            <a:endParaRPr lang="ka-G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professional activities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monitoring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feedback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professional development,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system of assessing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motivating</a:t>
            </a:r>
            <a:r>
              <a:rPr lang="ka-GE" dirty="0" smtClean="0">
                <a:latin typeface="AcadMtavr" pitchFamily="2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endParaRPr lang="ka-G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a-GE" dirty="0" smtClean="0">
              <a:latin typeface="AcadMtavr" pitchFamily="2" charset="0"/>
            </a:endParaRPr>
          </a:p>
          <a:p>
            <a:endParaRPr lang="en-US" dirty="0">
              <a:latin typeface="Acad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 #3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process: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 we teach- instructional environment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goal/outcome- </a:t>
            </a:r>
            <a:r>
              <a:rPr lang="en-US" b="1" dirty="0" smtClean="0"/>
              <a:t>creating efficient instructional environment</a:t>
            </a:r>
            <a:endParaRPr lang="ka-GE" b="1" dirty="0" smtClean="0"/>
          </a:p>
          <a:p>
            <a:pPr marL="0" indent="0">
              <a:buNone/>
            </a:pPr>
            <a:endParaRPr lang="ka-GE" b="1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Safe and working instructional environment in </a:t>
            </a:r>
            <a:r>
              <a:rPr lang="en-US" dirty="0" smtClean="0"/>
              <a:t>the classroom.</a:t>
            </a:r>
            <a:endParaRPr lang="en-US" dirty="0" smtClean="0"/>
          </a:p>
          <a:p>
            <a:r>
              <a:rPr lang="en-US" dirty="0" smtClean="0"/>
              <a:t>Instructional process focused on pupils and </a:t>
            </a:r>
            <a:r>
              <a:rPr lang="en-US" dirty="0" smtClean="0"/>
              <a:t>its outcomes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Teaching with modern teaching </a:t>
            </a:r>
            <a:r>
              <a:rPr lang="en-US" dirty="0" smtClean="0"/>
              <a:t>methodology and </a:t>
            </a:r>
            <a:r>
              <a:rPr lang="en-US" dirty="0" smtClean="0"/>
              <a:t>research system.</a:t>
            </a:r>
          </a:p>
          <a:p>
            <a:r>
              <a:rPr lang="en-US" dirty="0" smtClean="0"/>
              <a:t>Guaranteeing </a:t>
            </a:r>
            <a:r>
              <a:rPr lang="en-US" dirty="0" smtClean="0"/>
              <a:t>excellent discipline for teaching/learning.</a:t>
            </a:r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1005</Words>
  <Application>Microsoft Office PowerPoint</Application>
  <PresentationFormat>Custom</PresentationFormat>
  <Paragraphs>208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Aspect #1 of the instructional process: Whom we teach- pupils</vt:lpstr>
      <vt:lpstr>Aspect #2 of the instructional process:   Who teachers- teachers</vt:lpstr>
      <vt:lpstr> Aspect #3 of the instructional process: How we teach- instructional environment</vt:lpstr>
      <vt:lpstr>PowerPoint Presentation</vt:lpstr>
      <vt:lpstr>  Aspect # 4 of the instructional process What we teach? Defining school goals- priorities </vt:lpstr>
      <vt:lpstr>PowerPoint Presentation</vt:lpstr>
      <vt:lpstr>Defining strategic and stage instructional goals</vt:lpstr>
      <vt:lpstr> Intra-school system of teacher professional development</vt:lpstr>
      <vt:lpstr>System of monitoring and encouraging teacher’s activities </vt:lpstr>
      <vt:lpstr>System of semester testing at school  </vt:lpstr>
      <vt:lpstr>System of semester tests at school</vt:lpstr>
      <vt:lpstr>PowerPoint Presentation</vt:lpstr>
      <vt:lpstr>PowerPoint Presentation</vt:lpstr>
      <vt:lpstr>PowerPoint Presentation</vt:lpstr>
      <vt:lpstr> System of organizing teachers’ activities</vt:lpstr>
      <vt:lpstr>Establishing collaborative culture in teacher staff</vt:lpstr>
      <vt:lpstr>What outcomes has the school achieved? </vt:lpstr>
      <vt:lpstr>What conclusions can be drawn?</vt:lpstr>
      <vt:lpstr>Thanks for your time!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Rustavi4</dc:creator>
  <cp:lastModifiedBy>User</cp:lastModifiedBy>
  <cp:revision>92</cp:revision>
  <dcterms:created xsi:type="dcterms:W3CDTF">2017-04-19T08:22:55Z</dcterms:created>
  <dcterms:modified xsi:type="dcterms:W3CDTF">2017-09-09T03:38:50Z</dcterms:modified>
</cp:coreProperties>
</file>